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9" r:id="rId2"/>
  </p:sldMasterIdLst>
  <p:notesMasterIdLst>
    <p:notesMasterId r:id="rId107"/>
  </p:notesMasterIdLst>
  <p:sldIdLst>
    <p:sldId id="261" r:id="rId3"/>
    <p:sldId id="319" r:id="rId4"/>
    <p:sldId id="354" r:id="rId5"/>
    <p:sldId id="267" r:id="rId6"/>
    <p:sldId id="279" r:id="rId7"/>
    <p:sldId id="266" r:id="rId8"/>
    <p:sldId id="280" r:id="rId9"/>
    <p:sldId id="270" r:id="rId10"/>
    <p:sldId id="272" r:id="rId11"/>
    <p:sldId id="346" r:id="rId12"/>
    <p:sldId id="275" r:id="rId13"/>
    <p:sldId id="276" r:id="rId14"/>
    <p:sldId id="347" r:id="rId15"/>
    <p:sldId id="277" r:id="rId16"/>
    <p:sldId id="341" r:id="rId17"/>
    <p:sldId id="339" r:id="rId18"/>
    <p:sldId id="340" r:id="rId19"/>
    <p:sldId id="281" r:id="rId20"/>
    <p:sldId id="321" r:id="rId21"/>
    <p:sldId id="269" r:id="rId22"/>
    <p:sldId id="282" r:id="rId23"/>
    <p:sldId id="283" r:id="rId24"/>
    <p:sldId id="284" r:id="rId25"/>
    <p:sldId id="285" r:id="rId26"/>
    <p:sldId id="320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322" r:id="rId37"/>
    <p:sldId id="295" r:id="rId38"/>
    <p:sldId id="348" r:id="rId39"/>
    <p:sldId id="296" r:id="rId40"/>
    <p:sldId id="351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34" r:id="rId58"/>
    <p:sldId id="335" r:id="rId59"/>
    <p:sldId id="336" r:id="rId60"/>
    <p:sldId id="337" r:id="rId61"/>
    <p:sldId id="338" r:id="rId62"/>
    <p:sldId id="315" r:id="rId63"/>
    <p:sldId id="316" r:id="rId64"/>
    <p:sldId id="352" r:id="rId65"/>
    <p:sldId id="353" r:id="rId66"/>
    <p:sldId id="317" r:id="rId67"/>
    <p:sldId id="318" r:id="rId68"/>
    <p:sldId id="323" r:id="rId69"/>
    <p:sldId id="324" r:id="rId70"/>
    <p:sldId id="326" r:id="rId71"/>
    <p:sldId id="349" r:id="rId72"/>
    <p:sldId id="327" r:id="rId73"/>
    <p:sldId id="350" r:id="rId74"/>
    <p:sldId id="328" r:id="rId75"/>
    <p:sldId id="329" r:id="rId76"/>
    <p:sldId id="331" r:id="rId77"/>
    <p:sldId id="332" r:id="rId78"/>
    <p:sldId id="333" r:id="rId79"/>
    <p:sldId id="342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44" r:id="rId88"/>
    <p:sldId id="343" r:id="rId89"/>
    <p:sldId id="345" r:id="rId90"/>
    <p:sldId id="356" r:id="rId91"/>
    <p:sldId id="355" r:id="rId92"/>
    <p:sldId id="357" r:id="rId93"/>
    <p:sldId id="358" r:id="rId94"/>
    <p:sldId id="359" r:id="rId95"/>
    <p:sldId id="364" r:id="rId96"/>
    <p:sldId id="360" r:id="rId97"/>
    <p:sldId id="361" r:id="rId98"/>
    <p:sldId id="362" r:id="rId99"/>
    <p:sldId id="365" r:id="rId100"/>
    <p:sldId id="363" r:id="rId101"/>
    <p:sldId id="373" r:id="rId102"/>
    <p:sldId id="374" r:id="rId103"/>
    <p:sldId id="375" r:id="rId104"/>
    <p:sldId id="376" r:id="rId105"/>
    <p:sldId id="377" r:id="rId106"/>
  </p:sldIdLst>
  <p:sldSz cx="9906000" cy="6858000" type="A4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B400" initials="D" lastIdx="1" clrIdx="0">
    <p:extLst>
      <p:ext uri="{19B8F6BF-5375-455C-9EA6-DF929625EA0E}">
        <p15:presenceInfo xmlns:p15="http://schemas.microsoft.com/office/powerpoint/2012/main" userId="DB4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2F"/>
    <a:srgbClr val="D8E4FE"/>
    <a:srgbClr val="FADBC6"/>
    <a:srgbClr val="E66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1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commentAuthors" Target="commentAuthor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노트 개체 틀 10"/>
          <p:cNvSpPr>
            <a:spLocks noGrp="1"/>
          </p:cNvSpPr>
          <p:nvPr>
            <p:ph type="body" sz="quarter" idx="3"/>
          </p:nvPr>
        </p:nvSpPr>
        <p:spPr>
          <a:xfrm>
            <a:off x="2060045" y="3118648"/>
            <a:ext cx="6180132" cy="84222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flipV="1">
            <a:off x="2508345" y="2693248"/>
            <a:ext cx="6735173" cy="45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20206" y="2506793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Story</a:t>
            </a:r>
            <a:r>
              <a:rPr lang="en-US" altLang="ko-KR" b="1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Board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슬라이드 노트 개체 틀 10"/>
          <p:cNvSpPr txBox="1">
            <a:spLocks/>
          </p:cNvSpPr>
          <p:nvPr/>
        </p:nvSpPr>
        <p:spPr>
          <a:xfrm>
            <a:off x="2060044" y="4340958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작성일자</a:t>
            </a:r>
            <a:endParaRPr lang="ko-KR" altLang="en-US" sz="2000" dirty="0"/>
          </a:p>
        </p:txBody>
      </p:sp>
      <p:sp>
        <p:nvSpPr>
          <p:cNvPr id="15" name="슬라이드 노트 개체 틀 10"/>
          <p:cNvSpPr txBox="1">
            <a:spLocks/>
          </p:cNvSpPr>
          <p:nvPr/>
        </p:nvSpPr>
        <p:spPr>
          <a:xfrm>
            <a:off x="2054707" y="4725917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작성부서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113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ctr" defTabSz="914400" rtl="0" eaLnBrk="1" latinLnBrk="1" hangingPunct="1">
      <a:defRPr sz="2400" b="1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3182694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789471" y="2802198"/>
            <a:ext cx="75073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7145" y="2651267"/>
            <a:ext cx="1026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Story</a:t>
            </a:r>
            <a:r>
              <a:rPr lang="en-US" altLang="ko-KR" sz="135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Board</a:t>
            </a:r>
            <a:endParaRPr lang="ko-KR" altLang="en-US" sz="13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idx="10"/>
          </p:nvPr>
        </p:nvSpPr>
        <p:spPr>
          <a:xfrm>
            <a:off x="675879" y="5177087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656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724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825" y="69851"/>
            <a:ext cx="8543925" cy="406400"/>
          </a:xfrm>
        </p:spPr>
        <p:txBody>
          <a:bodyPr>
            <a:noAutofit/>
          </a:bodyPr>
          <a:lstStyle>
            <a:lvl1pPr>
              <a:defRPr sz="1800">
                <a:latin typeface="+mj-ea"/>
                <a:ea typeface="+mj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23827" y="590551"/>
            <a:ext cx="9580960" cy="579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3827" y="476251"/>
            <a:ext cx="9580960" cy="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9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11690"/>
            <a:ext cx="6696075" cy="233795"/>
          </a:xfrm>
          <a:prstGeom prst="rect">
            <a:avLst/>
          </a:prstGeom>
        </p:spPr>
        <p:txBody>
          <a:bodyPr anchor="b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23235"/>
            <a:ext cx="1233486" cy="210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801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489075"/>
            <a:ext cx="2207873" cy="5960712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489074"/>
            <a:ext cx="2267744" cy="605136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0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1236133"/>
            <a:ext cx="2207873" cy="5213654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1236132"/>
            <a:ext cx="2267744" cy="530430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  <p:sp>
        <p:nvSpPr>
          <p:cNvPr id="9" name="Rectangle 34"/>
          <p:cNvSpPr>
            <a:spLocks noChangeArrowheads="1"/>
          </p:cNvSpPr>
          <p:nvPr userDrawn="1"/>
        </p:nvSpPr>
        <p:spPr bwMode="auto">
          <a:xfrm>
            <a:off x="7638256" y="481331"/>
            <a:ext cx="2267744" cy="7188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 hasCustomPrompt="1"/>
          </p:nvPr>
        </p:nvSpPr>
        <p:spPr>
          <a:xfrm>
            <a:off x="7637463" y="481013"/>
            <a:ext cx="2268537" cy="70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화면개요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96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951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69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3" r:id="rId2"/>
    <p:sldLayoutId id="214748368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6000" cy="270000"/>
          </a:xfrm>
          <a:prstGeom prst="rect">
            <a:avLst/>
          </a:prstGeom>
          <a:solidFill>
            <a:srgbClr val="E66914"/>
          </a:solidFill>
          <a:ln>
            <a:solidFill>
              <a:srgbClr val="E6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62340" y="1643"/>
            <a:ext cx="1507434" cy="27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6000" y="4729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ID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647825" y="270000"/>
            <a:ext cx="82391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2" r:id="rId2"/>
    <p:sldLayoutId id="2147483705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youtu.be/EyXD9YFL17c" TargetMode="Externa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04888" y="3087106"/>
            <a:ext cx="7886700" cy="994172"/>
          </a:xfrm>
        </p:spPr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플랫폼 화면설계서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정보사업단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ko-KR" dirty="0" smtClean="0"/>
              <a:t>2019.03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4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2.3 Header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COM_HEADER_01</a:t>
            </a:r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검색키워드를 입력하는 </a:t>
            </a:r>
            <a:r>
              <a:rPr lang="en-US" altLang="ko-KR" dirty="0" smtClean="0"/>
              <a:t>input form. </a:t>
            </a:r>
            <a:r>
              <a:rPr lang="ko-KR" altLang="en-US" dirty="0" smtClean="0"/>
              <a:t>자동검색을 지원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 키보드입력에 대해 즉각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결과창에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조회결과 화면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조회화면은 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클릭함과 동시에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나온다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조회결과 화면이 뜬 상태에서 결과화면 바깥을 클릭하면 조회결과 화면이 사라진다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검색된 종목 또는 지수는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별로 구분되며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필터기능을 사용하면 특정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대한 결과만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smtClean="0"/>
              <a:t>(Type: KOSPI, KOSDAQ, ETF, ETN, IDX)</a:t>
            </a:r>
          </a:p>
          <a:p>
            <a:r>
              <a:rPr lang="ko-KR" altLang="en-US" dirty="0" smtClean="0"/>
              <a:t>새로운 알림 확인 아이콘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확인하지 않은 알림의 개수를 표시한다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알림아이콘을</a:t>
            </a:r>
            <a:r>
              <a:rPr lang="ko-KR" altLang="en-US" dirty="0" smtClean="0"/>
              <a:t> 클릭하면 확인하지 않은 알림에 대해 </a:t>
            </a:r>
            <a:r>
              <a:rPr lang="ko-KR" altLang="en-US" dirty="0" err="1" smtClean="0"/>
              <a:t>목록창이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뜬다</a:t>
            </a:r>
            <a:endParaRPr lang="en-US" altLang="ko-KR" dirty="0" smtClean="0"/>
          </a:p>
          <a:p>
            <a:r>
              <a:rPr lang="ko-KR" altLang="en-US" dirty="0" smtClean="0"/>
              <a:t>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조회창을</a:t>
            </a:r>
            <a:r>
              <a:rPr lang="ko-KR" altLang="en-US" dirty="0" smtClean="0"/>
              <a:t> 클릭하면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번조회결과화면이</a:t>
            </a:r>
            <a:r>
              <a:rPr lang="ko-KR" altLang="en-US" dirty="0" smtClean="0"/>
              <a:t> 뜨면서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영역은 어둡게 처리한다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사용자의 소속과 성명을 표시한다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1" y="2586264"/>
            <a:ext cx="7439025" cy="2105714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1790700" y="25862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8" name="타원 17"/>
          <p:cNvSpPr/>
          <p:nvPr/>
        </p:nvSpPr>
        <p:spPr>
          <a:xfrm>
            <a:off x="1563595" y="30262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4040095" y="295729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20" name="타원 19"/>
          <p:cNvSpPr/>
          <p:nvPr/>
        </p:nvSpPr>
        <p:spPr>
          <a:xfrm>
            <a:off x="6151556" y="259190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1" name="타원 20"/>
          <p:cNvSpPr/>
          <p:nvPr/>
        </p:nvSpPr>
        <p:spPr>
          <a:xfrm>
            <a:off x="5537836" y="297496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506218" y="438214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3" name="타원 22"/>
          <p:cNvSpPr/>
          <p:nvPr/>
        </p:nvSpPr>
        <p:spPr>
          <a:xfrm>
            <a:off x="6757020" y="25919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075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기타지원업무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사무수탁사용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/>
              <a:t>8</a:t>
            </a:r>
            <a:r>
              <a:rPr lang="en-US" altLang="ko-KR" b="1" dirty="0" smtClean="0"/>
              <a:t>.1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4656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.1 </a:t>
            </a:r>
            <a:r>
              <a:rPr lang="ko-KR" altLang="en-US" dirty="0" err="1" smtClean="0"/>
              <a:t>사무수탁사</a:t>
            </a:r>
            <a:r>
              <a:rPr lang="ko-KR" altLang="en-US" dirty="0" smtClean="0"/>
              <a:t>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OP_SUPPORT_00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화면 상단의 메뉴에 </a:t>
            </a:r>
            <a:r>
              <a:rPr lang="ko-KR" altLang="en-US" dirty="0" smtClean="0"/>
              <a:t>운용지원을 </a:t>
            </a:r>
            <a:r>
              <a:rPr lang="ko-KR" altLang="en-US" dirty="0" smtClean="0"/>
              <a:t>통해 접근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t="-64" r="9177" b="47032"/>
          <a:stretch/>
        </p:blipFill>
        <p:spPr>
          <a:xfrm>
            <a:off x="106817" y="1168400"/>
            <a:ext cx="7438911" cy="32342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타원 7"/>
          <p:cNvSpPr/>
          <p:nvPr/>
        </p:nvSpPr>
        <p:spPr>
          <a:xfrm>
            <a:off x="645583" y="32923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72371" y="5122402"/>
            <a:ext cx="1219948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SIMUL_DASHBOARD_01</a:t>
            </a:r>
          </a:p>
        </p:txBody>
      </p:sp>
      <p:cxnSp>
        <p:nvCxnSpPr>
          <p:cNvPr id="10" name="꺾인 연결선 9"/>
          <p:cNvCxnSpPr>
            <a:endCxn id="9" idx="3"/>
          </p:cNvCxnSpPr>
          <p:nvPr/>
        </p:nvCxnSpPr>
        <p:spPr>
          <a:xfrm rot="16200000" flipH="1">
            <a:off x="936960" y="4069865"/>
            <a:ext cx="1932898" cy="377819"/>
          </a:xfrm>
          <a:prstGeom prst="bentConnector4">
            <a:avLst>
              <a:gd name="adj1" fmla="val 47340"/>
              <a:gd name="adj2" fmla="val 160505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72371" y="3073400"/>
            <a:ext cx="1676096" cy="3568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대상지수구분코드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OP_SUPPORT_01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r>
              <a:rPr lang="ko-KR" altLang="en-US" dirty="0" smtClean="0"/>
              <a:t>분류체계 설명하는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을 띄움</a:t>
            </a:r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관리 필요함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상세코드는 엑셀로 제공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지수명으로</a:t>
            </a:r>
            <a:r>
              <a:rPr lang="ko-KR" altLang="en-US" dirty="0" smtClean="0"/>
              <a:t> 검색결과 보여줌</a:t>
            </a:r>
            <a:endParaRPr lang="en-US" altLang="ko-KR" dirty="0" smtClean="0"/>
          </a:p>
          <a:p>
            <a:r>
              <a:rPr lang="ko-KR" altLang="en-US" dirty="0" smtClean="0"/>
              <a:t>엑셀로 </a:t>
            </a:r>
            <a:r>
              <a:rPr lang="ko-KR" altLang="en-US" dirty="0" err="1" smtClean="0"/>
              <a:t>다운로드함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15795"/>
          <a:stretch/>
        </p:blipFill>
        <p:spPr/>
      </p:pic>
      <p:sp>
        <p:nvSpPr>
          <p:cNvPr id="7" name="직사각형 6"/>
          <p:cNvSpPr/>
          <p:nvPr/>
        </p:nvSpPr>
        <p:spPr>
          <a:xfrm>
            <a:off x="2734733" y="1701800"/>
            <a:ext cx="2260600" cy="186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38353" y="7946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6275086" y="1378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855096" y="17501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33547" y="1344978"/>
            <a:ext cx="1219948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OP_SUPPORT_02</a:t>
            </a:r>
            <a:endParaRPr lang="en-US" altLang="ko-KR" sz="700" b="1" dirty="0" smtClean="0"/>
          </a:p>
        </p:txBody>
      </p:sp>
      <p:cxnSp>
        <p:nvCxnSpPr>
          <p:cNvPr id="12" name="꺾인 연결선 11"/>
          <p:cNvCxnSpPr>
            <a:stCxn id="9" idx="2"/>
            <a:endCxn id="11" idx="3"/>
          </p:cNvCxnSpPr>
          <p:nvPr/>
        </p:nvCxnSpPr>
        <p:spPr>
          <a:xfrm rot="10800000">
            <a:off x="5853496" y="1447800"/>
            <a:ext cx="421591" cy="1270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0267" y="1460500"/>
            <a:ext cx="1430866" cy="182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지수명검색</a:t>
            </a:r>
            <a:endParaRPr lang="ko-KR" altLang="en-US" sz="1000" b="1" dirty="0"/>
          </a:p>
        </p:txBody>
      </p:sp>
      <p:sp>
        <p:nvSpPr>
          <p:cNvPr id="16" name="직사각형 15"/>
          <p:cNvSpPr/>
          <p:nvPr/>
        </p:nvSpPr>
        <p:spPr>
          <a:xfrm>
            <a:off x="2069925" y="1460500"/>
            <a:ext cx="1430866" cy="182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엑셀다운로드</a:t>
            </a:r>
            <a:endParaRPr lang="ko-KR" altLang="en-US" sz="1000" b="1" dirty="0"/>
          </a:p>
        </p:txBody>
      </p:sp>
      <p:sp>
        <p:nvSpPr>
          <p:cNvPr id="17" name="타원 16"/>
          <p:cNvSpPr/>
          <p:nvPr/>
        </p:nvSpPr>
        <p:spPr>
          <a:xfrm>
            <a:off x="481889" y="13704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8" name="타원 17"/>
          <p:cNvSpPr/>
          <p:nvPr/>
        </p:nvSpPr>
        <p:spPr>
          <a:xfrm>
            <a:off x="2135640" y="13524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56914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/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대상지수구분코드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분류체계설명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OP_SUPPORT_02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상세내용은 엑셀문서 참고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34733" y="1701800"/>
            <a:ext cx="2260600" cy="186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0552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7.4 </a:t>
            </a:r>
            <a:r>
              <a:rPr lang="ko-KR" altLang="en-US" dirty="0" err="1" smtClean="0"/>
              <a:t>운용사코드정보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OP_SUPPORT_03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운용사코드</a:t>
            </a:r>
            <a:r>
              <a:rPr lang="ko-KR" altLang="en-US" dirty="0" smtClean="0"/>
              <a:t> 메뉴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코드정보가 나온다</a:t>
            </a:r>
            <a:endParaRPr lang="en-US" altLang="ko-KR" dirty="0" smtClean="0"/>
          </a:p>
          <a:p>
            <a:r>
              <a:rPr lang="ko-KR" altLang="en-US" dirty="0" err="1" smtClean="0"/>
              <a:t>코드값은</a:t>
            </a:r>
            <a:r>
              <a:rPr lang="ko-KR" altLang="en-US" dirty="0" smtClean="0"/>
              <a:t> 엑셀로 첨부함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34733" y="1701800"/>
            <a:ext cx="2260600" cy="186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 b="15444"/>
          <a:stretch/>
        </p:blipFill>
        <p:spPr/>
      </p:pic>
      <p:sp>
        <p:nvSpPr>
          <p:cNvPr id="9" name="타원 8"/>
          <p:cNvSpPr/>
          <p:nvPr/>
        </p:nvSpPr>
        <p:spPr>
          <a:xfrm>
            <a:off x="1136649" y="7099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645557" y="188806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97381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.4 Tap Menu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COM_LNB_01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Tap Menu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depth 2</a:t>
            </a:r>
            <a:r>
              <a:rPr lang="ko-KR" altLang="en-US" dirty="0" smtClean="0"/>
              <a:t>의 정보를 나열할 때 사용</a:t>
            </a:r>
            <a:r>
              <a:rPr lang="en-US" altLang="ko-KR" dirty="0" smtClean="0"/>
              <a:t>. Depth2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화면의 경우 </a:t>
            </a:r>
            <a:r>
              <a:rPr lang="en-US" altLang="ko-KR" dirty="0" smtClean="0"/>
              <a:t>tab menu</a:t>
            </a:r>
            <a:r>
              <a:rPr lang="ko-KR" altLang="en-US" dirty="0" smtClean="0"/>
              <a:t>가 없다</a:t>
            </a:r>
            <a:endParaRPr lang="en-US" altLang="ko-KR" dirty="0" smtClean="0"/>
          </a:p>
          <a:p>
            <a:r>
              <a:rPr lang="ko-KR" altLang="en-US" dirty="0" smtClean="0"/>
              <a:t>현재페이지는 색상을 구분한다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5" r="-111"/>
          <a:stretch/>
        </p:blipFill>
        <p:spPr>
          <a:xfrm>
            <a:off x="105858" y="2525933"/>
            <a:ext cx="7439025" cy="1944902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309217" y="2819400"/>
            <a:ext cx="5015383" cy="4233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251308" y="27504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3709508" y="29621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7453" y="322321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5448" y="26273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0070" y="3109252"/>
            <a:ext cx="381063" cy="50601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4775" y="2873567"/>
            <a:ext cx="1204442" cy="165080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9797" y="3144973"/>
            <a:ext cx="436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</a:rPr>
              <a:t>X</a:t>
            </a:r>
            <a:endParaRPr lang="ko-KR" alt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2.5 Content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COM_CONT_01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컨텐츠</a:t>
            </a: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124" y="1886465"/>
            <a:ext cx="5939482" cy="4563322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u="sng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374845" y="2048933"/>
            <a:ext cx="4865087" cy="440085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11759" y="19799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544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2.6 Control Panel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COM_RIGHT_PANEL_01,02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종목을 </a:t>
            </a:r>
            <a:r>
              <a:rPr lang="ko-KR" altLang="en-US" dirty="0" err="1" smtClean="0"/>
              <a:t>서치할</a:t>
            </a:r>
            <a:r>
              <a:rPr lang="ko-KR" altLang="en-US" dirty="0" smtClean="0"/>
              <a:t> 수 있는 창을 만든다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세부기능은 </a:t>
            </a:r>
            <a:r>
              <a:rPr lang="en-US" altLang="ko-KR" dirty="0" smtClean="0"/>
              <a:t>upbit.com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r>
              <a:rPr lang="en-US" altLang="ko-KR" dirty="0" smtClean="0"/>
              <a:t>Control </a:t>
            </a:r>
            <a:r>
              <a:rPr lang="ko-KR" altLang="en-US" dirty="0" smtClean="0"/>
              <a:t>패널은 </a:t>
            </a:r>
            <a:r>
              <a:rPr lang="en-US" altLang="ko-KR" dirty="0" smtClean="0"/>
              <a:t>Content</a:t>
            </a:r>
            <a:r>
              <a:rPr lang="ko-KR" altLang="en-US" dirty="0" smtClean="0"/>
              <a:t>와 직접적으로 연관된 작업을 지원하는 </a:t>
            </a:r>
            <a:r>
              <a:rPr lang="ko-KR" altLang="en-US" dirty="0" err="1" smtClean="0"/>
              <a:t>툴바임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운영관련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메시지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운영지원 툴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관리종목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관심종목 리스트</a:t>
            </a:r>
            <a:endParaRPr lang="en-US" altLang="ko-KR" dirty="0" smtClean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2"/>
          <a:stretch/>
        </p:blipFill>
        <p:spPr>
          <a:xfrm>
            <a:off x="669576" y="1952369"/>
            <a:ext cx="2906325" cy="4444857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18605" y="922747"/>
              <a:ext cx="1136938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922747"/>
              <a:ext cx="257693" cy="73879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18605" y="1685275"/>
              <a:ext cx="1413934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18604" y="844616"/>
              <a:ext cx="1413933" cy="642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9" name="그림 개체 틀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5"/>
          <a:stretch/>
        </p:blipFill>
        <p:spPr>
          <a:xfrm>
            <a:off x="4848225" y="1952369"/>
            <a:ext cx="2493828" cy="444116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/>
          <p:cNvSpPr/>
          <p:nvPr/>
        </p:nvSpPr>
        <p:spPr>
          <a:xfrm>
            <a:off x="2194560" y="2247900"/>
            <a:ext cx="1455420" cy="394716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051538" y="224790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33" name="타원 32"/>
          <p:cNvSpPr/>
          <p:nvPr/>
        </p:nvSpPr>
        <p:spPr>
          <a:xfrm>
            <a:off x="5817690" y="231684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7" name="직사각형 26"/>
          <p:cNvSpPr/>
          <p:nvPr/>
        </p:nvSpPr>
        <p:spPr>
          <a:xfrm>
            <a:off x="5886633" y="2368006"/>
            <a:ext cx="1455420" cy="394716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6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COM_FTR_01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Footer</a:t>
            </a:r>
            <a:r>
              <a:rPr lang="ko-KR" altLang="en-US" dirty="0" smtClean="0"/>
              <a:t>에는 사용자 도움말 및 연락처</a:t>
            </a:r>
            <a:r>
              <a:rPr lang="en-US" altLang="ko-KR" dirty="0" smtClean="0"/>
              <a:t>, Family Site</a:t>
            </a:r>
            <a:r>
              <a:rPr lang="ko-KR" altLang="en-US" dirty="0" smtClean="0"/>
              <a:t>를 표시한다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7" t="-5038" r="1418" b="8341"/>
          <a:stretch/>
        </p:blipFill>
        <p:spPr>
          <a:xfrm>
            <a:off x="106963" y="3049545"/>
            <a:ext cx="7439025" cy="304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80719" y="29806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647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2.8 </a:t>
            </a:r>
            <a:r>
              <a:rPr lang="ko-KR" altLang="en-US" dirty="0" smtClean="0"/>
              <a:t>유저 진입흐름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COM_LANDING_00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2" b="29352"/>
          <a:stretch>
            <a:fillRect/>
          </a:stretch>
        </p:blipFill>
        <p:spPr>
          <a:xfrm>
            <a:off x="925513" y="407988"/>
            <a:ext cx="5573939" cy="1716087"/>
          </a:xfrm>
        </p:spPr>
      </p:pic>
      <p:pic>
        <p:nvPicPr>
          <p:cNvPr id="7" name="그림 개체 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33"/>
          <a:stretch/>
        </p:blipFill>
        <p:spPr>
          <a:xfrm>
            <a:off x="142209" y="2373008"/>
            <a:ext cx="2857327" cy="1770367"/>
          </a:xfrm>
          <a:prstGeom prst="rect">
            <a:avLst/>
          </a:prstGeom>
        </p:spPr>
      </p:pic>
      <p:pic>
        <p:nvPicPr>
          <p:cNvPr id="8" name="그림 개체 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48" y="4508365"/>
            <a:ext cx="2545512" cy="1856103"/>
          </a:xfrm>
          <a:prstGeom prst="rect">
            <a:avLst/>
          </a:prstGeom>
        </p:spPr>
      </p:pic>
      <p:pic>
        <p:nvPicPr>
          <p:cNvPr id="9" name="그림 개체 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55" y="2381047"/>
            <a:ext cx="2416907" cy="1762328"/>
          </a:xfrm>
          <a:prstGeom prst="rect">
            <a:avLst/>
          </a:prstGeom>
        </p:spPr>
      </p:pic>
      <p:cxnSp>
        <p:nvCxnSpPr>
          <p:cNvPr id="12" name="꺾인 연결선 11"/>
          <p:cNvCxnSpPr>
            <a:stCxn id="13" idx="2"/>
          </p:cNvCxnSpPr>
          <p:nvPr/>
        </p:nvCxnSpPr>
        <p:spPr>
          <a:xfrm rot="5400000">
            <a:off x="2887981" y="2060941"/>
            <a:ext cx="556467" cy="59701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248025" y="1885950"/>
            <a:ext cx="433388" cy="19526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22825" y="1885950"/>
            <a:ext cx="433388" cy="19526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판단 15"/>
          <p:cNvSpPr/>
          <p:nvPr/>
        </p:nvSpPr>
        <p:spPr>
          <a:xfrm>
            <a:off x="3596640" y="2987040"/>
            <a:ext cx="914400" cy="601980"/>
          </a:xfrm>
          <a:prstGeom prst="flowChartDecis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78228" y="308797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참여자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</a:rPr>
              <a:t>유형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8" name="꺾인 연결선 17"/>
          <p:cNvCxnSpPr>
            <a:stCxn id="15" idx="2"/>
            <a:endCxn id="16" idx="0"/>
          </p:cNvCxnSpPr>
          <p:nvPr/>
        </p:nvCxnSpPr>
        <p:spPr>
          <a:xfrm rot="16200000" flipH="1">
            <a:off x="3543766" y="2476965"/>
            <a:ext cx="905827" cy="11432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6" idx="2"/>
            <a:endCxn id="8" idx="0"/>
          </p:cNvCxnSpPr>
          <p:nvPr/>
        </p:nvCxnSpPr>
        <p:spPr>
          <a:xfrm rot="5400000">
            <a:off x="3475950" y="3930474"/>
            <a:ext cx="919345" cy="2364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6" idx="3"/>
            <a:endCxn id="9" idx="1"/>
          </p:cNvCxnSpPr>
          <p:nvPr/>
        </p:nvCxnSpPr>
        <p:spPr>
          <a:xfrm flipV="1">
            <a:off x="4511040" y="3262211"/>
            <a:ext cx="508115" cy="258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6" idx="1"/>
            <a:endCxn id="7" idx="3"/>
          </p:cNvCxnSpPr>
          <p:nvPr/>
        </p:nvCxnSpPr>
        <p:spPr>
          <a:xfrm rot="10800000">
            <a:off x="2999536" y="3258192"/>
            <a:ext cx="597104" cy="2983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96373" y="2636020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로그인없이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진입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35802" y="3301547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사무관리사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KRX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85492" y="3797299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지수사업자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80830" y="3330803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발행사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KOSCOM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837" y="2181319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MKT_INFO_ETP_02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28537" y="2207195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ETP_OP_01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62545" y="4322686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IDX_MNG_01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2.9 Landing 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COM_LANDING_01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배경은 </a:t>
            </a:r>
            <a:r>
              <a:rPr lang="ko-KR" altLang="en-US" dirty="0" err="1" smtClean="0"/>
              <a:t>음영처리함</a:t>
            </a:r>
            <a:endParaRPr lang="en-US" altLang="ko-KR" dirty="0" smtClean="0"/>
          </a:p>
          <a:p>
            <a:r>
              <a:rPr lang="ko-KR" altLang="en-US" dirty="0" err="1" smtClean="0"/>
              <a:t>로그인없이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이용가능한</a:t>
            </a:r>
            <a:r>
              <a:rPr lang="ko-KR" altLang="en-US" dirty="0" smtClean="0"/>
              <a:t> 페이지</a:t>
            </a:r>
            <a:r>
              <a:rPr lang="en-US" altLang="ko-KR" dirty="0" smtClean="0"/>
              <a:t>. ETP </a:t>
            </a:r>
            <a:r>
              <a:rPr lang="ko-KR" altLang="en-US" dirty="0" smtClean="0"/>
              <a:t>시장대표 화면을 보여주는 </a:t>
            </a:r>
            <a:r>
              <a:rPr lang="en-US" altLang="ko-KR" dirty="0" smtClean="0"/>
              <a:t>MKT_INFO_ETP_02</a:t>
            </a:r>
            <a:r>
              <a:rPr lang="ko-KR" altLang="en-US" dirty="0" smtClean="0"/>
              <a:t>화면으로 이동한다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발행사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지수사업자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사무관리사</a:t>
            </a:r>
            <a:r>
              <a:rPr lang="en-US" altLang="ko-KR" dirty="0" smtClean="0"/>
              <a:t>, KRX, </a:t>
            </a:r>
            <a:r>
              <a:rPr lang="ko-KR" altLang="en-US" dirty="0" err="1" smtClean="0"/>
              <a:t>코스콤이</a:t>
            </a:r>
            <a:r>
              <a:rPr lang="ko-KR" altLang="en-US" dirty="0" smtClean="0"/>
              <a:t> 이용하는 운영화면으로 이동하기 위해선 로그인 과정을 거친다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3826272" y="2521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996538" y="42321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826272" y="42321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577975" y="4723192"/>
            <a:ext cx="105143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MKT_INFO_ETP_02</a:t>
            </a:r>
            <a:endParaRPr lang="ko-KR" altLang="en-US" sz="800" dirty="0"/>
          </a:p>
        </p:txBody>
      </p:sp>
      <p:cxnSp>
        <p:nvCxnSpPr>
          <p:cNvPr id="11" name="꺾인 연결선 10"/>
          <p:cNvCxnSpPr>
            <a:endCxn id="10" idx="3"/>
          </p:cNvCxnSpPr>
          <p:nvPr/>
        </p:nvCxnSpPr>
        <p:spPr>
          <a:xfrm rot="5400000">
            <a:off x="2628251" y="4371173"/>
            <a:ext cx="446316" cy="443989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774833" y="5183718"/>
            <a:ext cx="105143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COM_LOGIN_01</a:t>
            </a:r>
            <a:endParaRPr lang="ko-KR" altLang="en-US" sz="800" dirty="0"/>
          </a:p>
        </p:txBody>
      </p:sp>
      <p:cxnSp>
        <p:nvCxnSpPr>
          <p:cNvPr id="15" name="꺾인 연결선 14"/>
          <p:cNvCxnSpPr>
            <a:stCxn id="9" idx="4"/>
            <a:endCxn id="14" idx="3"/>
          </p:cNvCxnSpPr>
          <p:nvPr/>
        </p:nvCxnSpPr>
        <p:spPr>
          <a:xfrm rot="5400000">
            <a:off x="3407324" y="4788959"/>
            <a:ext cx="906841" cy="68943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7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2.10 Login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COM_LOGIN_01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계정</a:t>
            </a:r>
            <a:r>
              <a:rPr lang="en-US" altLang="ko-KR" dirty="0" smtClean="0"/>
              <a:t>id</a:t>
            </a:r>
            <a:r>
              <a:rPr lang="ko-KR" altLang="en-US" dirty="0" smtClean="0"/>
              <a:t>는 사용자의 </a:t>
            </a:r>
            <a:r>
              <a:rPr lang="ko-KR" altLang="en-US" dirty="0" err="1" smtClean="0"/>
              <a:t>회사이메일로</a:t>
            </a:r>
            <a:r>
              <a:rPr lang="ko-KR" altLang="en-US" dirty="0" smtClean="0"/>
              <a:t> 제한한다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개인용이메일</a:t>
            </a:r>
            <a:r>
              <a:rPr lang="ko-KR" altLang="en-US" dirty="0" smtClean="0"/>
              <a:t> 금지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로그인버튼을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사용자가 소속된 회사의 분류에 따라 각각의 </a:t>
            </a:r>
            <a:r>
              <a:rPr lang="ko-KR" altLang="en-US" dirty="0" err="1" smtClean="0"/>
              <a:t>메인페이지로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지수사업자</a:t>
            </a:r>
            <a:r>
              <a:rPr lang="en-US" altLang="ko-KR" b="1" dirty="0" smtClean="0"/>
              <a:t>: IDX_MNG_01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발행사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ETP_OP_01</a:t>
            </a:r>
          </a:p>
          <a:p>
            <a:pPr marL="0" indent="0">
              <a:buNone/>
            </a:pPr>
            <a:r>
              <a:rPr lang="en-US" altLang="ko-KR" dirty="0" smtClean="0"/>
              <a:t> - </a:t>
            </a:r>
            <a:r>
              <a:rPr lang="ko-KR" altLang="en-US" dirty="0" smtClean="0"/>
              <a:t>사무관리사</a:t>
            </a:r>
            <a:r>
              <a:rPr lang="en-US" altLang="ko-KR" dirty="0" smtClean="0"/>
              <a:t>, KRX </a:t>
            </a:r>
            <a:r>
              <a:rPr lang="en-US" altLang="ko-KR" b="1" dirty="0" smtClean="0"/>
              <a:t>: MKT_INFO_ETP_02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* </a:t>
            </a:r>
            <a:r>
              <a:rPr lang="ko-KR" altLang="en-US" dirty="0" smtClean="0">
                <a:solidFill>
                  <a:srgbClr val="FF0000"/>
                </a:solidFill>
              </a:rPr>
              <a:t>향후 사무관리사</a:t>
            </a:r>
            <a:r>
              <a:rPr lang="en-US" altLang="ko-KR" dirty="0" smtClean="0">
                <a:solidFill>
                  <a:srgbClr val="FF0000"/>
                </a:solidFill>
              </a:rPr>
              <a:t>,KRX </a:t>
            </a:r>
            <a:r>
              <a:rPr lang="ko-KR" altLang="en-US" dirty="0" smtClean="0">
                <a:solidFill>
                  <a:srgbClr val="FF0000"/>
                </a:solidFill>
              </a:rPr>
              <a:t>페이지는 별도로 구축 예정임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코스콤</a:t>
            </a:r>
            <a:r>
              <a:rPr lang="en-US" altLang="ko-KR" b="1" dirty="0" smtClean="0"/>
              <a:t>: ETP_OP_01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smtClean="0"/>
              <a:t>3. </a:t>
            </a:r>
            <a:r>
              <a:rPr lang="ko-KR" altLang="en-US" b="1" dirty="0" err="1" smtClean="0"/>
              <a:t>계정없을</a:t>
            </a:r>
            <a:r>
              <a:rPr lang="ko-KR" altLang="en-US" b="1" dirty="0" smtClean="0"/>
              <a:t> 경우 회원가입페이지로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4. </a:t>
            </a:r>
            <a:r>
              <a:rPr lang="ko-KR" altLang="en-US" b="1" dirty="0" smtClean="0"/>
              <a:t>패스워드 </a:t>
            </a:r>
            <a:r>
              <a:rPr lang="ko-KR" altLang="en-US" b="1" dirty="0" err="1" smtClean="0"/>
              <a:t>분실시</a:t>
            </a:r>
            <a:r>
              <a:rPr lang="ko-KR" altLang="en-US" b="1" dirty="0" smtClean="0"/>
              <a:t> 페이지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2511822" y="29790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511822" y="39315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245122" y="45411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437799" y="467904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7092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276844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.1 </a:t>
            </a:r>
            <a:r>
              <a:rPr lang="ko-KR" altLang="en-US" b="1" dirty="0" smtClean="0"/>
              <a:t>지수 운용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771152" y="3768165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3.1.1 </a:t>
            </a:r>
            <a:r>
              <a:rPr lang="ko-KR" altLang="en-US" sz="1100" dirty="0" smtClean="0"/>
              <a:t>지수  </a:t>
            </a:r>
            <a:r>
              <a:rPr lang="ko-KR" altLang="en-US" sz="1100" dirty="0" err="1" smtClean="0"/>
              <a:t>대시보드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5" name="텍스트 개체 틀 7"/>
          <p:cNvSpPr txBox="1">
            <a:spLocks/>
          </p:cNvSpPr>
          <p:nvPr/>
        </p:nvSpPr>
        <p:spPr>
          <a:xfrm>
            <a:off x="771152" y="4101766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3.1.2 </a:t>
            </a:r>
            <a:r>
              <a:rPr lang="ko-KR" altLang="en-US" sz="1100" dirty="0" smtClean="0"/>
              <a:t>지수  관리 목록</a:t>
            </a:r>
            <a:endParaRPr lang="ko-KR" altLang="en-US" sz="1100" dirty="0"/>
          </a:p>
        </p:txBody>
      </p:sp>
      <p:sp>
        <p:nvSpPr>
          <p:cNvPr id="8" name="텍스트 개체 틀 7"/>
          <p:cNvSpPr txBox="1">
            <a:spLocks/>
          </p:cNvSpPr>
          <p:nvPr/>
        </p:nvSpPr>
        <p:spPr>
          <a:xfrm>
            <a:off x="771152" y="4435367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3.1.3 </a:t>
            </a:r>
            <a:r>
              <a:rPr lang="ko-KR" altLang="en-US" sz="1100" dirty="0" smtClean="0"/>
              <a:t>지수 기본정보</a:t>
            </a:r>
            <a:endParaRPr lang="ko-KR" altLang="en-US" sz="1100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771152" y="476896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3.1.4 </a:t>
            </a:r>
            <a:r>
              <a:rPr lang="ko-KR" altLang="en-US" sz="1100" dirty="0" smtClean="0"/>
              <a:t>지수 분석정보</a:t>
            </a:r>
            <a:endParaRPr lang="ko-KR" altLang="en-US" sz="1100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771152" y="5102569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3.1.5 </a:t>
            </a:r>
            <a:r>
              <a:rPr lang="ko-KR" altLang="en-US" sz="1100" dirty="0" smtClean="0"/>
              <a:t>지수 종목 비중정보</a:t>
            </a:r>
            <a:endParaRPr lang="ko-KR" altLang="en-US" sz="1100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771152" y="5436170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3.1.6 </a:t>
            </a:r>
            <a:r>
              <a:rPr lang="ko-KR" altLang="en-US" sz="1100" dirty="0" smtClean="0"/>
              <a:t>지수 종목 상세</a:t>
            </a:r>
            <a:endParaRPr lang="ko-KR" altLang="en-US" sz="1100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771151" y="5769771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지수 조치 현황</a:t>
            </a:r>
            <a:endParaRPr lang="ko-KR" altLang="en-US" sz="1100" dirty="0"/>
          </a:p>
        </p:txBody>
      </p:sp>
      <p:sp>
        <p:nvSpPr>
          <p:cNvPr id="14" name="텍스트 개체 틀 7"/>
          <p:cNvSpPr txBox="1">
            <a:spLocks/>
          </p:cNvSpPr>
          <p:nvPr/>
        </p:nvSpPr>
        <p:spPr>
          <a:xfrm>
            <a:off x="771151" y="609075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종목별 편입지수 목록</a:t>
            </a:r>
            <a:endParaRPr lang="ko-KR" altLang="en-US" sz="1100" dirty="0"/>
          </a:p>
        </p:txBody>
      </p:sp>
      <p:sp>
        <p:nvSpPr>
          <p:cNvPr id="15" name="텍스트 개체 틀 6"/>
          <p:cNvSpPr>
            <a:spLocks noGrp="1"/>
          </p:cNvSpPr>
          <p:nvPr>
            <p:ph type="body" idx="1"/>
          </p:nvPr>
        </p:nvSpPr>
        <p:spPr>
          <a:xfrm>
            <a:off x="3238377" y="3458670"/>
            <a:ext cx="2528109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.2 </a:t>
            </a:r>
            <a:r>
              <a:rPr lang="ko-KR" altLang="en-US" b="1" dirty="0" smtClean="0"/>
              <a:t>지수 등록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3328990" y="3764043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3.2.1 </a:t>
            </a:r>
            <a:r>
              <a:rPr lang="ko-KR" altLang="en-US" sz="1100" dirty="0" smtClean="0"/>
              <a:t>지수  신규등록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3328990" y="4097644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3.2.2 </a:t>
            </a:r>
            <a:r>
              <a:rPr lang="ko-KR" altLang="en-US" sz="1100" dirty="0"/>
              <a:t>지수 신규 등록 팝업</a:t>
            </a:r>
          </a:p>
        </p:txBody>
      </p:sp>
      <p:sp>
        <p:nvSpPr>
          <p:cNvPr id="18" name="텍스트 개체 틀 7"/>
          <p:cNvSpPr txBox="1">
            <a:spLocks/>
          </p:cNvSpPr>
          <p:nvPr/>
        </p:nvSpPr>
        <p:spPr>
          <a:xfrm>
            <a:off x="3328990" y="4431245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3.2.3 </a:t>
            </a:r>
            <a:r>
              <a:rPr lang="ko-KR" altLang="en-US" sz="1100" dirty="0"/>
              <a:t>지수 플랫폼 연동 신청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전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9" name="텍스트 개체 틀 7"/>
          <p:cNvSpPr txBox="1">
            <a:spLocks/>
          </p:cNvSpPr>
          <p:nvPr/>
        </p:nvSpPr>
        <p:spPr>
          <a:xfrm>
            <a:off x="3328990" y="4764846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3.2.4 </a:t>
            </a:r>
            <a:r>
              <a:rPr lang="ko-KR" altLang="en-US" sz="1100" dirty="0"/>
              <a:t>지수 등록내용 수정 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후</a:t>
            </a:r>
            <a:r>
              <a:rPr lang="en-US" altLang="ko-KR" sz="1100" dirty="0"/>
              <a:t>) </a:t>
            </a:r>
            <a:endParaRPr lang="ko-KR" altLang="en-US" sz="1100" dirty="0"/>
          </a:p>
        </p:txBody>
      </p:sp>
      <p:sp>
        <p:nvSpPr>
          <p:cNvPr id="20" name="텍스트 개체 틀 7"/>
          <p:cNvSpPr txBox="1">
            <a:spLocks/>
          </p:cNvSpPr>
          <p:nvPr/>
        </p:nvSpPr>
        <p:spPr>
          <a:xfrm>
            <a:off x="3328990" y="5098447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3.2.5 </a:t>
            </a:r>
            <a:r>
              <a:rPr lang="ko-KR" altLang="en-US" sz="1100" dirty="0"/>
              <a:t>지수 플랫폼 연동 확인</a:t>
            </a:r>
            <a:r>
              <a:rPr lang="en-US" altLang="ko-KR" sz="1100" dirty="0"/>
              <a:t>(</a:t>
            </a:r>
            <a:r>
              <a:rPr lang="ko-KR" altLang="en-US" sz="1100" dirty="0"/>
              <a:t>연동 완료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932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3.0.1 </a:t>
            </a:r>
            <a:r>
              <a:rPr lang="ko-KR" altLang="en-US" dirty="0" smtClean="0"/>
              <a:t>지수 등록 절차 비교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542808005"/>
              </p:ext>
            </p:extLst>
          </p:nvPr>
        </p:nvGraphicFramePr>
        <p:xfrm>
          <a:off x="901171" y="482624"/>
          <a:ext cx="7709428" cy="58536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3029"/>
                <a:gridCol w="2419904"/>
                <a:gridCol w="2326504"/>
                <a:gridCol w="1759991"/>
              </a:tblGrid>
              <a:tr h="3264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단계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AS-IS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TO-BE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/>
                        <a:t>비고</a:t>
                      </a:r>
                      <a:endParaRPr lang="ko-KR" altLang="en-US" sz="1300" dirty="0"/>
                    </a:p>
                  </a:txBody>
                  <a:tcPr marL="12322" marR="12322" anchor="ctr"/>
                </a:tc>
              </a:tr>
              <a:tr h="1900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지수 등록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E-MAIL, </a:t>
                      </a:r>
                      <a:r>
                        <a:rPr lang="ko-KR" altLang="en-US" sz="1000" dirty="0" smtClean="0"/>
                        <a:t>전화</a:t>
                      </a:r>
                      <a:r>
                        <a:rPr lang="ko-KR" altLang="en-US" sz="1000" baseline="0" dirty="0" smtClean="0"/>
                        <a:t> 문의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공문발송</a:t>
                      </a:r>
                      <a:endParaRPr lang="en-US" altLang="ko-KR" sz="1000" baseline="0" dirty="0" smtClean="0"/>
                    </a:p>
                    <a:p>
                      <a:pPr latinLnBrk="1"/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[</a:t>
                      </a:r>
                      <a:r>
                        <a:rPr lang="ko-KR" altLang="en-US" sz="1000" baseline="0" dirty="0" err="1" smtClean="0"/>
                        <a:t>코스콤</a:t>
                      </a:r>
                      <a:r>
                        <a:rPr lang="en-US" altLang="ko-KR" sz="1000" baseline="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지수 발표일정 협의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회원사</a:t>
                      </a:r>
                      <a:r>
                        <a:rPr lang="ko-KR" altLang="en-US" sz="1000" baseline="0" dirty="0" smtClean="0"/>
                        <a:t> 공지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플랫폼에서 지수 기본정보 등록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 연동 신청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플랫폼 연동 수락</a:t>
                      </a:r>
                      <a:endParaRPr lang="en-US" altLang="ko-KR" sz="1000" dirty="0" smtClean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IDX_REG_03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  <a:tr h="128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산출테스트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테스트자료전송시작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테스트서버에서 산출테스트</a:t>
                      </a:r>
                      <a:r>
                        <a:rPr lang="en-US" altLang="ko-KR" sz="1000" dirty="0" smtClean="0"/>
                        <a:t>(1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발표지수와 별개의 플랫폼연동파일에 신규지수포함</a:t>
                      </a:r>
                      <a:endParaRPr lang="en-US" altLang="ko-KR" sz="1000" dirty="0" smtClean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 smtClean="0"/>
                        <a:t>데이터 검증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자사 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플랫폼 종가지수 비교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가공 운영서버에서 플랫폼용 지수산출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산출된 </a:t>
                      </a:r>
                      <a:r>
                        <a:rPr lang="ko-KR" altLang="en-US" sz="1000" baseline="0" dirty="0" err="1" smtClean="0"/>
                        <a:t>지수값을</a:t>
                      </a:r>
                      <a:r>
                        <a:rPr lang="ko-KR" altLang="en-US" sz="1000" baseline="0" dirty="0" smtClean="0"/>
                        <a:t>  플랫폼 </a:t>
                      </a:r>
                      <a:r>
                        <a:rPr lang="en-US" altLang="ko-KR" sz="1000" baseline="0" dirty="0" smtClean="0"/>
                        <a:t>WAS</a:t>
                      </a:r>
                      <a:r>
                        <a:rPr lang="ko-KR" altLang="en-US" sz="1000" baseline="0" dirty="0" smtClean="0"/>
                        <a:t>로 전송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고려사항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ko-KR" altLang="en-US" sz="1000" dirty="0" smtClean="0"/>
                        <a:t>플랫폼과 연동된 지수의 실시간 산출</a:t>
                      </a:r>
                      <a:r>
                        <a:rPr lang="ko-KR" altLang="en-US" sz="1000" baseline="0" dirty="0" smtClean="0"/>
                        <a:t> 업무 프로세스 정의 필요</a:t>
                      </a:r>
                      <a:endParaRPr lang="ko-KR" altLang="en-US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IDX_MNG_03</a:t>
                      </a:r>
                    </a:p>
                  </a:txBody>
                  <a:tcPr marL="12322" marR="12322"/>
                </a:tc>
              </a:tr>
              <a:tr h="881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smtClean="0"/>
                        <a:t>회원사테스트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데이터 검증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자사 종가산출지수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코스콤</a:t>
                      </a:r>
                      <a:r>
                        <a:rPr lang="ko-KR" altLang="en-US" sz="1000" baseline="0" dirty="0" smtClean="0"/>
                        <a:t> 산출 종가지수 비교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테스트회선을 통한 분배테스트</a:t>
                      </a:r>
                      <a:r>
                        <a:rPr lang="en-US" altLang="ko-KR" sz="1000" dirty="0" smtClean="0"/>
                        <a:t>(2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발표일정 조율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공지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테스트회선을 통한 분배테스트</a:t>
                      </a:r>
                      <a:r>
                        <a:rPr lang="en-US" altLang="ko-KR" sz="1000" dirty="0" smtClean="0"/>
                        <a:t>(2</a:t>
                      </a:r>
                      <a:r>
                        <a:rPr lang="ko-KR" altLang="en-US" sz="1000" dirty="0" smtClean="0"/>
                        <a:t>주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  <a:tr h="1014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/>
                        <a:t>지수발표</a:t>
                      </a:r>
                      <a:endParaRPr lang="ko-KR" altLang="en-US" sz="1300" b="1" dirty="0"/>
                    </a:p>
                  </a:txBody>
                  <a:tcPr marL="12322" marR="12322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발표직전일 소급지수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ㅁ제공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운영데이터에 신규지수추가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소급지수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DB</a:t>
                      </a:r>
                      <a:r>
                        <a:rPr lang="ko-KR" altLang="en-US" sz="1000" dirty="0" smtClean="0"/>
                        <a:t>저장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배포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운영서버</a:t>
                      </a:r>
                      <a:r>
                        <a:rPr lang="ko-KR" altLang="en-US" sz="1000" baseline="0" dirty="0" smtClean="0"/>
                        <a:t> 산출 및 분배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지수사업자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발표직전일 소급지수 플랫폼업로드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[</a:t>
                      </a:r>
                      <a:r>
                        <a:rPr lang="ko-KR" altLang="en-US" sz="1000" dirty="0" err="1" smtClean="0"/>
                        <a:t>코스콤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소급지수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DB</a:t>
                      </a:r>
                      <a:r>
                        <a:rPr lang="ko-KR" altLang="en-US" sz="1000" dirty="0" smtClean="0"/>
                        <a:t>저장 및 </a:t>
                      </a:r>
                      <a:r>
                        <a:rPr lang="ko-KR" altLang="en-US" sz="1000" dirty="0" err="1" smtClean="0"/>
                        <a:t>회원사</a:t>
                      </a:r>
                      <a:r>
                        <a:rPr lang="ko-KR" altLang="en-US" sz="1000" dirty="0" smtClean="0"/>
                        <a:t> 배포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연동지수 </a:t>
                      </a:r>
                      <a:r>
                        <a:rPr lang="en-US" altLang="ko-KR" sz="1000" dirty="0" smtClean="0"/>
                        <a:t>-&gt; </a:t>
                      </a:r>
                      <a:r>
                        <a:rPr lang="ko-KR" altLang="en-US" sz="1000" dirty="0" smtClean="0"/>
                        <a:t>발표지수 전환 산출 및 분배</a:t>
                      </a:r>
                      <a:endParaRPr lang="ko-KR" altLang="en-US" sz="1000" dirty="0"/>
                    </a:p>
                  </a:txBody>
                  <a:tcPr marL="12322" marR="1232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관련화면</a:t>
                      </a:r>
                      <a:r>
                        <a:rPr lang="en-US" altLang="ko-KR" sz="1000" dirty="0" smtClean="0"/>
                        <a:t>]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IDX_MNG_01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IDX_MNG_02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IDX_MNG_03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 marL="12322" marR="12322"/>
                </a:tc>
              </a:tr>
            </a:tbl>
          </a:graphicData>
        </a:graphic>
      </p:graphicFrame>
      <p:sp>
        <p:nvSpPr>
          <p:cNvPr id="4" name="내용 개체 틀 2"/>
          <p:cNvSpPr txBox="1">
            <a:spLocks/>
          </p:cNvSpPr>
          <p:nvPr/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IDX_DSCR_01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237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7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357158"/>
              </p:ext>
            </p:extLst>
          </p:nvPr>
        </p:nvGraphicFramePr>
        <p:xfrm>
          <a:off x="217612" y="622201"/>
          <a:ext cx="9358188" cy="55018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3959"/>
                <a:gridCol w="980939"/>
                <a:gridCol w="1602774"/>
                <a:gridCol w="5346267"/>
                <a:gridCol w="774249"/>
              </a:tblGrid>
              <a:tr h="2709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 ID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41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2019.01.13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2019.01.15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IDX_DSCR_01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ETF_DSCR_01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 관리 절차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AS-IS, TO-BE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비교 설명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기초지수 신규업무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2019.03.29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MK_INFO_nn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정보조회 화면 추가에 따른 신규 화면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‘3.1.4 </a:t>
                      </a:r>
                      <a:r>
                        <a:rPr lang="ko-KR" altLang="en-US" sz="900" dirty="0" smtClean="0"/>
                        <a:t>지수 분석정보</a:t>
                      </a:r>
                      <a:r>
                        <a:rPr lang="en-US" altLang="ko-KR" sz="900" dirty="0" smtClean="0"/>
                        <a:t>’</a:t>
                      </a:r>
                      <a:r>
                        <a:rPr lang="ko-KR" altLang="en-US" sz="900" dirty="0" smtClean="0"/>
                        <a:t> 화면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31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2019.04.10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ETP_OP_10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]ETP_OP_10_1 ~ ETP_OP_10_4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MKT_INFO_ETP_00</a:t>
                      </a:r>
                      <a:endParaRPr lang="ko-KR" altLang="en-US" sz="800" dirty="0" smtClean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PDF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변경화면 개선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정보분류체계 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0.51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ETP_OP_01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ETP_OP_03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관심종목으로 추가가 가능한 유형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성과비교 종목추가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 및 최대가능종목 등 정의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2019.04.15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]COM_LANDING_01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]COM_LOGIN_01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LANDING PAGE, LOGIN PAGE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2019.04.16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[</a:t>
                      </a:r>
                      <a:r>
                        <a:rPr lang="ko-KR" altLang="en-US" sz="800" dirty="0" smtClean="0"/>
                        <a:t>신규</a:t>
                      </a:r>
                      <a:r>
                        <a:rPr lang="en-US" altLang="ko-KR" sz="800" dirty="0" smtClean="0"/>
                        <a:t>]MKT_INFO_IDX_01</a:t>
                      </a:r>
                      <a:endParaRPr lang="ko-KR" altLang="en-US" sz="8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]MNGNT_LOG_02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지수정보 조회 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(TODAY)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액션 조회 페이지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2019.05.02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레이아웃변경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(COM_XXX)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좌측네비게이션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삭제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후 탑에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네비게이션아이콘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배치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CONTROL PANEL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배치방식 변경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해상도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WIDTH 1400 FIX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지수운용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(IDX_MNG, IDX_REG)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공통모듈변경에 따른 일괄 변경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800" dirty="0" smtClean="0"/>
                        <a:t>IDX_MNG_06 </a:t>
                      </a:r>
                      <a:r>
                        <a:rPr lang="ko-KR" altLang="en-US" sz="800" dirty="0" smtClean="0"/>
                        <a:t>우측</a:t>
                      </a:r>
                      <a:r>
                        <a:rPr lang="ko-KR" altLang="en-US" sz="800" baseline="0" dirty="0" smtClean="0"/>
                        <a:t> 영역의 지수리스트 </a:t>
                      </a:r>
                      <a:r>
                        <a:rPr lang="en-US" altLang="ko-KR" sz="800" baseline="0" dirty="0" smtClean="0"/>
                        <a:t>UI </a:t>
                      </a:r>
                      <a:r>
                        <a:rPr lang="ko-KR" altLang="en-US" sz="800" baseline="0" dirty="0" smtClean="0"/>
                        <a:t>변경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ETP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(ETP_MNG, ETP_REG)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공통모듈변경에 따른 일괄변경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일부 화면 설명 추가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조건 명시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MKT INFO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DEPTH 2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메뉴별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화면에서 우측 패널 삭제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종목상세화면 설명 추가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74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0.9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2019.05.08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ETP_OP_01, 04, 05, 09, 12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MKT_INFO_ETP_02, 03, 05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ETP_OP_01, ETP_OP_04, ETP_0P_05, ETP_OP_09, ETP_09_12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종목검색리스트에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운용종목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, ‘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전체종목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TAB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 추가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MKT_INFO_ETP_02, MKT_INFO_ETP_03, MKT_INFO_ETP_05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 통계정보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페널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수정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74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1.0</a:t>
                      </a:r>
                      <a:endParaRPr lang="ko-KR" altLang="en-US" sz="9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2019.05.22</a:t>
                      </a:r>
                      <a:endParaRPr lang="ko-KR" altLang="en-US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ETP_OP_02, 03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MKT_INFO_ETP_10,11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상단 시세정보 추가 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 baseline="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Inav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기초지수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거래량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거래대금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시가총액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분석정보를 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default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로 변경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기존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기초정보 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default)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분석정보에 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800" b="0" baseline="0" dirty="0" err="1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섹터별비중현황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’ vertical bar chart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 추가</a:t>
                      </a:r>
                      <a:endParaRPr lang="en-US" altLang="ko-KR" sz="800" b="0" baseline="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지수관리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IDX_MNG_01</a:t>
            </a:r>
            <a:endParaRPr lang="ko-KR" altLang="en-US" sz="9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대표 지수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종에 대한 현황을 그래프와 함께 보여준다</a:t>
            </a:r>
            <a:r>
              <a:rPr lang="en-US" altLang="ko-KR" dirty="0" smtClean="0"/>
              <a:t>.</a:t>
            </a:r>
          </a:p>
          <a:p>
            <a:pPr marL="355600" lvl="1" indent="-134938"/>
            <a:r>
              <a:rPr lang="ko-KR" altLang="en-US" dirty="0" smtClean="0"/>
              <a:t>가장 최근의 지수</a:t>
            </a:r>
            <a:endParaRPr lang="en-US" altLang="ko-KR" dirty="0" smtClean="0"/>
          </a:p>
          <a:p>
            <a:pPr marL="355600" lvl="1" indent="-134938"/>
            <a:r>
              <a:rPr lang="ko-KR" altLang="en-US" dirty="0" smtClean="0"/>
              <a:t>가장 성과가 좋은 지수</a:t>
            </a:r>
            <a:endParaRPr lang="en-US" altLang="ko-KR" dirty="0" smtClean="0"/>
          </a:p>
          <a:p>
            <a:pPr marL="355600" lvl="1" indent="-134938"/>
            <a:r>
              <a:rPr lang="en-US" altLang="ko-KR" dirty="0" smtClean="0"/>
              <a:t>ETP</a:t>
            </a:r>
            <a:r>
              <a:rPr lang="ko-KR" altLang="en-US" dirty="0" smtClean="0"/>
              <a:t>규모가 가장 큰 지수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발표지수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조회요청 건수 </a:t>
            </a:r>
            <a:r>
              <a:rPr lang="en-US" altLang="ko-KR" dirty="0" smtClean="0"/>
              <a:t>Summary</a:t>
            </a:r>
          </a:p>
          <a:p>
            <a:pPr marL="0" indent="-236538"/>
            <a:r>
              <a:rPr lang="ko-KR" altLang="en-US" dirty="0" smtClean="0"/>
              <a:t>세부정보 공개 요청 리스트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지수사업자가 직접 요청에 대한 허가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불허를 선택한다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아이콘을 클릭하면 지수정보 조회페이지</a:t>
            </a:r>
            <a:r>
              <a:rPr lang="en-US" altLang="ko-KR" dirty="0" smtClean="0"/>
              <a:t>(ID: IDX_MNG_03)</a:t>
            </a:r>
            <a:r>
              <a:rPr lang="ko-KR" altLang="en-US" dirty="0" smtClean="0"/>
              <a:t>로 이동한다</a:t>
            </a:r>
            <a:endParaRPr lang="en-US" altLang="ko-KR" dirty="0" smtClean="0"/>
          </a:p>
          <a:p>
            <a:pPr marL="0" indent="-236538"/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지수사업자용 </a:t>
            </a:r>
            <a:r>
              <a:rPr lang="ko-KR" altLang="en-US" dirty="0"/>
              <a:t>지수관리 </a:t>
            </a:r>
            <a:r>
              <a:rPr lang="en-US" altLang="ko-KR" dirty="0"/>
              <a:t>Dashboard.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관리하는 </a:t>
            </a:r>
            <a:r>
              <a:rPr lang="ko-KR" altLang="en-US" dirty="0"/>
              <a:t>지수의 전반의 내용을 확인</a:t>
            </a:r>
          </a:p>
        </p:txBody>
      </p:sp>
      <p:sp>
        <p:nvSpPr>
          <p:cNvPr id="7" name="타원 6"/>
          <p:cNvSpPr/>
          <p:nvPr/>
        </p:nvSpPr>
        <p:spPr>
          <a:xfrm>
            <a:off x="855096" y="16159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855096" y="28698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855096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347758" y="43650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651183" y="15409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2463800" y="1615924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93999" y="1236133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IDX_MNG_03</a:t>
            </a:r>
            <a:endParaRPr lang="ko-KR" altLang="en-US" sz="800"/>
          </a:p>
        </p:txBody>
      </p:sp>
      <p:cxnSp>
        <p:nvCxnSpPr>
          <p:cNvPr id="18" name="꺾인 연결선 17"/>
          <p:cNvCxnSpPr>
            <a:stCxn id="13" idx="6"/>
            <a:endCxn id="16" idx="1"/>
          </p:cNvCxnSpPr>
          <p:nvPr/>
        </p:nvCxnSpPr>
        <p:spPr>
          <a:xfrm flipV="1">
            <a:off x="2674258" y="1329266"/>
            <a:ext cx="319741" cy="391887"/>
          </a:xfrm>
          <a:prstGeom prst="bent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3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지수 관리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관리지수 </a:t>
            </a:r>
            <a:r>
              <a:rPr lang="ko-KR" altLang="en-US" dirty="0" err="1" smtClean="0"/>
              <a:t>총갯수</a:t>
            </a:r>
            <a:endParaRPr lang="en-US" altLang="ko-KR" dirty="0" smtClean="0"/>
          </a:p>
          <a:p>
            <a:r>
              <a:rPr lang="ko-KR" altLang="en-US" dirty="0" smtClean="0"/>
              <a:t>테이블의 모든 항목은 오름차순</a:t>
            </a:r>
            <a:r>
              <a:rPr lang="en-US" altLang="ko-KR" dirty="0" smtClean="0"/>
              <a:t>/</a:t>
            </a:r>
            <a:r>
              <a:rPr lang="ko-KR" altLang="en-US" dirty="0" smtClean="0"/>
              <a:t>내림차순이 </a:t>
            </a:r>
            <a:r>
              <a:rPr lang="ko-KR" altLang="en-US" dirty="0" err="1" smtClean="0"/>
              <a:t>가능해야함</a:t>
            </a:r>
            <a:endParaRPr lang="en-US" altLang="ko-KR" dirty="0" smtClean="0"/>
          </a:p>
          <a:p>
            <a:r>
              <a:rPr lang="ko-KR" altLang="en-US" dirty="0" smtClean="0"/>
              <a:t>발표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연동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값을 가진다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발표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분배되고있는</a:t>
            </a:r>
            <a:r>
              <a:rPr lang="ko-KR" altLang="en-US" dirty="0" smtClean="0"/>
              <a:t> 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연동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분배는 되지 않으나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플랫폼상에서 산출중인지수</a:t>
            </a:r>
            <a:endParaRPr lang="en-US" altLang="ko-KR" dirty="0" smtClean="0"/>
          </a:p>
          <a:p>
            <a:r>
              <a:rPr lang="ko-KR" altLang="en-US" dirty="0" smtClean="0"/>
              <a:t>세부정보 보기권한을 가진 기관의 수</a:t>
            </a:r>
            <a:endParaRPr lang="en-US" altLang="ko-KR" dirty="0" smtClean="0"/>
          </a:p>
          <a:p>
            <a:pPr marL="0" indent="-236538"/>
            <a:r>
              <a:rPr lang="ko-KR" altLang="en-US" dirty="0"/>
              <a:t>아이콘을 클릭하면 지수정보 조회페이지</a:t>
            </a:r>
            <a:r>
              <a:rPr lang="en-US" altLang="ko-KR" dirty="0"/>
              <a:t>(ID: IDX_MNG_03)</a:t>
            </a:r>
            <a:r>
              <a:rPr lang="ko-KR" altLang="en-US" dirty="0"/>
              <a:t>로 이동한다</a:t>
            </a:r>
            <a:endParaRPr lang="en-US" altLang="ko-KR" dirty="0"/>
          </a:p>
          <a:p>
            <a:r>
              <a:rPr lang="ko-KR" altLang="en-US" dirty="0" smtClean="0"/>
              <a:t>지수목록을 페이지화한다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향후 </a:t>
            </a:r>
            <a:r>
              <a:rPr lang="en-US" altLang="ko-KR" dirty="0" smtClean="0"/>
              <a:t>INFINITE SCROLL </a:t>
            </a:r>
            <a:r>
              <a:rPr lang="ko-KR" altLang="en-US" dirty="0" smtClean="0"/>
              <a:t>방식으로 전환 검토</a:t>
            </a:r>
            <a:r>
              <a:rPr lang="en-US" altLang="ko-KR" dirty="0" smtClean="0"/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" t="8990" r="4495" b="-407"/>
          <a:stretch/>
        </p:blipFill>
        <p:spPr>
          <a:xfrm>
            <a:off x="106817" y="688323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지수사업자의 관리지수 목록</a:t>
            </a:r>
            <a:endParaRPr lang="en-US" altLang="ko-KR" dirty="0"/>
          </a:p>
          <a:p>
            <a:pPr algn="ctr"/>
            <a:r>
              <a:rPr lang="ko-KR" altLang="en-US" dirty="0" smtClean="0"/>
              <a:t>관리지수는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와 연동된 </a:t>
            </a:r>
            <a:r>
              <a:rPr lang="ko-KR" altLang="en-US" b="1" dirty="0" smtClean="0"/>
              <a:t>발표지수</a:t>
            </a:r>
            <a:r>
              <a:rPr lang="ko-KR" altLang="en-US" dirty="0" smtClean="0"/>
              <a:t>와 아직 발표되진 않았으나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연동되어 산출중인 연동지수로 구분한다</a:t>
            </a:r>
            <a:endParaRPr lang="en-US" altLang="ko-KR" b="1" dirty="0" smtClean="0"/>
          </a:p>
        </p:txBody>
      </p:sp>
      <p:sp>
        <p:nvSpPr>
          <p:cNvPr id="9" name="타원 8"/>
          <p:cNvSpPr/>
          <p:nvPr/>
        </p:nvSpPr>
        <p:spPr>
          <a:xfrm>
            <a:off x="512785" y="163763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495925" y="163763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079659" y="54343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153399" y="28826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266825" y="10896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4" name="직사각형 13"/>
          <p:cNvSpPr/>
          <p:nvPr/>
        </p:nvSpPr>
        <p:spPr>
          <a:xfrm>
            <a:off x="586740" y="1766752"/>
            <a:ext cx="6103620" cy="250129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217545" y="14282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314360" y="2915332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32595" y="3095310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IDX_MNG_03</a:t>
            </a:r>
            <a:endParaRPr lang="ko-KR" altLang="en-US" sz="800" dirty="0"/>
          </a:p>
        </p:txBody>
      </p:sp>
      <p:cxnSp>
        <p:nvCxnSpPr>
          <p:cNvPr id="18" name="꺾인 연결선 17"/>
          <p:cNvCxnSpPr>
            <a:stCxn id="16" idx="2"/>
            <a:endCxn id="17" idx="3"/>
          </p:cNvCxnSpPr>
          <p:nvPr/>
        </p:nvCxnSpPr>
        <p:spPr>
          <a:xfrm rot="10800000" flipV="1">
            <a:off x="5564868" y="3020561"/>
            <a:ext cx="749492" cy="16788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1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지수 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지수설명</a:t>
            </a:r>
            <a:endParaRPr lang="en-US" altLang="ko-KR" dirty="0" smtClean="0"/>
          </a:p>
          <a:p>
            <a:r>
              <a:rPr lang="ko-KR" altLang="en-US" dirty="0" smtClean="0"/>
              <a:t>지수현재가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최근업데이트시간</a:t>
            </a:r>
            <a:endParaRPr lang="en-US" altLang="ko-KR" dirty="0" smtClean="0"/>
          </a:p>
          <a:p>
            <a:r>
              <a:rPr lang="ko-KR" altLang="en-US" dirty="0" smtClean="0"/>
              <a:t>차트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지수와 함께 연동된 </a:t>
            </a:r>
            <a:r>
              <a:rPr lang="en-US" altLang="ko-KR" dirty="0" smtClean="0"/>
              <a:t>ETP</a:t>
            </a:r>
            <a:r>
              <a:rPr lang="ko-KR" altLang="en-US" dirty="0"/>
              <a:t> </a:t>
            </a:r>
            <a:r>
              <a:rPr lang="ko-KR" altLang="en-US" dirty="0" smtClean="0"/>
              <a:t>시세를 같이 보여준다</a:t>
            </a:r>
            <a:endParaRPr lang="en-US" altLang="ko-KR" dirty="0" smtClean="0"/>
          </a:p>
          <a:p>
            <a:r>
              <a:rPr lang="ko-KR" altLang="en-US" dirty="0" smtClean="0"/>
              <a:t>마우스 </a:t>
            </a:r>
            <a:r>
              <a:rPr lang="en-US" altLang="ko-KR" dirty="0" smtClean="0"/>
              <a:t>X</a:t>
            </a:r>
            <a:r>
              <a:rPr lang="ko-KR" altLang="en-US" dirty="0" err="1" smtClean="0"/>
              <a:t>축위치에</a:t>
            </a:r>
            <a:r>
              <a:rPr lang="ko-KR" altLang="en-US" dirty="0" smtClean="0"/>
              <a:t> 따라 해당위치의 시세를 보여준다</a:t>
            </a:r>
            <a:endParaRPr lang="en-US" altLang="ko-KR" dirty="0" smtClean="0"/>
          </a:p>
          <a:p>
            <a:r>
              <a:rPr lang="ko-KR" altLang="en-US" dirty="0" smtClean="0"/>
              <a:t>기간을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정보공개목록에 대한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논의를 거쳐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없애고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개의 섹션을 한 페이지에 나열 하는 것을 고려한다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지수의 고유정보를 확인한다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일부 정보는 조회권한을 획득한 기관에만 공개한다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제한되는 정보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기준시가총액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비교시가총액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고정현금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유동비율적용여부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지수를 </a:t>
            </a:r>
            <a:r>
              <a:rPr lang="ko-KR" altLang="en-US" dirty="0" err="1" smtClean="0"/>
              <a:t>트래킹하는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etp</a:t>
            </a:r>
            <a:r>
              <a:rPr lang="ko-KR" altLang="en-US" dirty="0" smtClean="0"/>
              <a:t>의 목록을 보여준다</a:t>
            </a:r>
            <a:endParaRPr lang="en-US" altLang="ko-KR" dirty="0" smtClean="0"/>
          </a:p>
          <a:p>
            <a:r>
              <a:rPr lang="ko-KR" altLang="en-US" dirty="0" smtClean="0"/>
              <a:t>이전화면으로 돌아간다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8" y="351064"/>
            <a:ext cx="6755508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정보를 확인하는 페이지</a:t>
            </a:r>
            <a:endParaRPr lang="en-US" altLang="ko-KR" dirty="0" smtClean="0"/>
          </a:p>
          <a:p>
            <a:r>
              <a:rPr lang="ko-KR" altLang="en-US" dirty="0" smtClean="0"/>
              <a:t>해당페이지는 모든 참여자가 검색을 통해 접근할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일부 값에 대해서는 지수소유자만 확인이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11840" y="10640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711840" y="14803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701361" y="18882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25046" y="16383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294379" y="19140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499122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872159" y="40479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3826272" y="39789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843597" y="109824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2404535" y="5035845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404535" y="5484812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04535" y="5737225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403111" y="5256613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지수 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trike="sngStrike" dirty="0" smtClean="0"/>
              <a:t>비중이 높은 </a:t>
            </a:r>
            <a:r>
              <a:rPr lang="en-US" altLang="ko-KR" strike="sngStrike" dirty="0" smtClean="0"/>
              <a:t>TOP 5</a:t>
            </a:r>
            <a:r>
              <a:rPr lang="ko-KR" altLang="en-US" strike="sngStrike" dirty="0" smtClean="0"/>
              <a:t>개의 비중을 보여준다</a:t>
            </a:r>
            <a:r>
              <a:rPr lang="en-US" altLang="ko-KR" strike="sngStrike" dirty="0" smtClean="0"/>
              <a:t>.</a:t>
            </a:r>
          </a:p>
          <a:p>
            <a:r>
              <a:rPr lang="en-US" altLang="ko-KR" strike="sngStrike" dirty="0" smtClean="0"/>
              <a:t>[View All]</a:t>
            </a:r>
            <a:r>
              <a:rPr lang="ko-KR" altLang="en-US" strike="sngStrike" dirty="0" smtClean="0"/>
              <a:t>의 경우 권한을 부여한 사용자에게만 활성화된다</a:t>
            </a:r>
            <a:r>
              <a:rPr lang="en-US" altLang="ko-KR" strike="sngStrike" dirty="0" smtClean="0"/>
              <a:t>. </a:t>
            </a:r>
            <a:r>
              <a:rPr lang="ko-KR" altLang="en-US" strike="sngStrike" dirty="0" smtClean="0"/>
              <a:t>클릭하면 </a:t>
            </a:r>
            <a:r>
              <a:rPr lang="en-US" altLang="ko-KR" strike="sngStrike" dirty="0" smtClean="0"/>
              <a:t>IDX_MNG_04_01 </a:t>
            </a:r>
            <a:r>
              <a:rPr lang="ko-KR" altLang="en-US" strike="sngStrike" dirty="0" smtClean="0"/>
              <a:t>팝업이 뜬다</a:t>
            </a:r>
            <a:r>
              <a:rPr lang="en-US" altLang="ko-KR" strike="sngStrike" dirty="0" smtClean="0"/>
              <a:t>.</a:t>
            </a:r>
          </a:p>
          <a:p>
            <a:r>
              <a:rPr lang="ko-KR" altLang="en-US" strike="sngStrike" dirty="0" smtClean="0"/>
              <a:t>비중정보를 파이차트로 보여주고</a:t>
            </a:r>
            <a:r>
              <a:rPr lang="en-US" altLang="ko-KR" strike="sngStrike" dirty="0" smtClean="0"/>
              <a:t>, TOP 5</a:t>
            </a:r>
            <a:r>
              <a:rPr lang="ko-KR" altLang="en-US" strike="sngStrike" dirty="0" smtClean="0"/>
              <a:t>개의 총 비중을 가운데에 표시한다</a:t>
            </a:r>
            <a:endParaRPr lang="en-US" altLang="ko-KR" strike="sngStrike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[4.1.3 </a:t>
            </a:r>
            <a:r>
              <a:rPr lang="en-US" altLang="ko-KR" dirty="0">
                <a:solidFill>
                  <a:srgbClr val="FF0000"/>
                </a:solidFill>
              </a:rPr>
              <a:t>ETP </a:t>
            </a:r>
            <a:r>
              <a:rPr lang="ko-KR" altLang="en-US" dirty="0" smtClean="0">
                <a:solidFill>
                  <a:srgbClr val="FF0000"/>
                </a:solidFill>
              </a:rPr>
              <a:t>분석정보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 로 화면을 대체한다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TAB </a:t>
            </a:r>
            <a:r>
              <a:rPr lang="ko-KR" altLang="en-US" dirty="0" smtClean="0">
                <a:solidFill>
                  <a:srgbClr val="FF0000"/>
                </a:solidFill>
              </a:rPr>
              <a:t>명칭도 비중정보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분석정보 로 변경 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700217"/>
            <a:ext cx="7438911" cy="5404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06450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477782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50067" y="4685091"/>
            <a:ext cx="406248" cy="208642"/>
          </a:xfrm>
          <a:prstGeom prst="round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endCxn id="10" idx="1"/>
          </p:cNvCxnSpPr>
          <p:nvPr/>
        </p:nvCxnSpPr>
        <p:spPr>
          <a:xfrm rot="16200000" flipH="1">
            <a:off x="2794184" y="4961286"/>
            <a:ext cx="599589" cy="464485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326221" y="5400191"/>
            <a:ext cx="97145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IDX_MNG_04_01</a:t>
            </a:r>
            <a:endParaRPr lang="ko-KR" altLang="en-US" sz="800" dirty="0"/>
          </a:p>
        </p:txBody>
      </p:sp>
      <p:sp>
        <p:nvSpPr>
          <p:cNvPr id="8" name="타원 7"/>
          <p:cNvSpPr/>
          <p:nvPr/>
        </p:nvSpPr>
        <p:spPr>
          <a:xfrm>
            <a:off x="3134768" y="51553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2" name="직사각형 11"/>
          <p:cNvSpPr/>
          <p:nvPr/>
        </p:nvSpPr>
        <p:spPr>
          <a:xfrm>
            <a:off x="1714500" y="4469568"/>
            <a:ext cx="5541433" cy="15248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118047" y="43542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462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3.1.5 </a:t>
            </a:r>
            <a:r>
              <a:rPr lang="ko-KR" altLang="en-US" dirty="0" smtClean="0"/>
              <a:t>지수 종목 비중 정보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팝업</a:t>
            </a:r>
            <a:r>
              <a:rPr lang="en-US" altLang="ko-KR" dirty="0" smtClean="0"/>
              <a:t>(modal)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뜰때</a:t>
            </a:r>
            <a:r>
              <a:rPr lang="ko-KR" altLang="en-US" dirty="0" smtClean="0"/>
              <a:t> 배경은 어둡게 처리</a:t>
            </a:r>
            <a:endParaRPr lang="en-US" altLang="ko-KR" dirty="0" smtClean="0"/>
          </a:p>
          <a:p>
            <a:r>
              <a:rPr lang="ko-KR" altLang="en-US" dirty="0" smtClean="0"/>
              <a:t>데이터의 기준일을 알 수 있도록 처리일자 명시</a:t>
            </a:r>
            <a:endParaRPr lang="en-US" altLang="ko-KR" dirty="0" smtClean="0"/>
          </a:p>
          <a:p>
            <a:r>
              <a:rPr lang="ko-KR" altLang="en-US" dirty="0" smtClean="0"/>
              <a:t>비중은 계산이 필요함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일반적으로 전체종목의 시가총액 중 종목의 시가총액으로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시가총액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상장주식수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1 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2 * </a:t>
            </a:r>
            <a:r>
              <a:rPr lang="ko-KR" altLang="en-US" dirty="0" smtClean="0"/>
              <a:t>기준가</a:t>
            </a:r>
            <a:endParaRPr lang="en-US" altLang="ko-KR" dirty="0" smtClean="0"/>
          </a:p>
          <a:p>
            <a:r>
              <a:rPr lang="ko-KR" altLang="en-US" dirty="0" smtClean="0"/>
              <a:t>아이콘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팝업을 닫는다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691979"/>
            <a:ext cx="7438911" cy="542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54516" y="14230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218116" y="17532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993594" y="23628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257649" y="1560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904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3.1.6 </a:t>
            </a:r>
            <a:r>
              <a:rPr lang="ko-KR" altLang="en-US" dirty="0"/>
              <a:t>지수 </a:t>
            </a:r>
            <a:r>
              <a:rPr lang="ko-KR" altLang="en-US" dirty="0" smtClean="0"/>
              <a:t>정보 공개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IDX_MNG_05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조회권한은 기관을 기준으로 부여된다</a:t>
            </a:r>
            <a:endParaRPr lang="en-US" altLang="ko-KR" dirty="0" smtClean="0"/>
          </a:p>
          <a:p>
            <a:r>
              <a:rPr lang="ko-KR" altLang="en-US" dirty="0" smtClean="0"/>
              <a:t>해당기관의 사용자 수를 파악한다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구독을 해지시킨다</a:t>
            </a:r>
            <a:endParaRPr lang="en-US" altLang="ko-KR" dirty="0" smtClean="0"/>
          </a:p>
          <a:p>
            <a:r>
              <a:rPr lang="ko-KR" altLang="en-US" dirty="0" smtClean="0"/>
              <a:t>새로운 정보 요청에 대한 권한을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세부정보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지수비중정보 및 기준시가총액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조회권한을 가진 기관을 표시하거나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해지처리를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41989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649916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688386" y="52541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778719" y="518522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81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3.1.7 </a:t>
            </a:r>
            <a:r>
              <a:rPr lang="ko-KR" altLang="en-US" dirty="0" smtClean="0"/>
              <a:t>지수 종목 상세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 갱신일자 표시</a:t>
            </a:r>
            <a:endParaRPr lang="en-US" altLang="ko-KR" dirty="0" smtClean="0"/>
          </a:p>
          <a:p>
            <a:r>
              <a:rPr lang="ko-KR" altLang="en-US" dirty="0" smtClean="0"/>
              <a:t>지수구성정보 상세 정보</a:t>
            </a:r>
            <a:endParaRPr lang="en-US" altLang="ko-KR" dirty="0" smtClean="0"/>
          </a:p>
          <a:p>
            <a:r>
              <a:rPr lang="ko-KR" altLang="en-US" dirty="0" smtClean="0"/>
              <a:t>종목으로 찾을 경우 </a:t>
            </a:r>
            <a:r>
              <a:rPr lang="en-US" altLang="ko-KR" dirty="0"/>
              <a:t>IDX_MNG_07 </a:t>
            </a:r>
            <a:r>
              <a:rPr lang="ko-KR" altLang="en-US" dirty="0" smtClean="0"/>
              <a:t>화면으로 이동하며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종목이 포함되어 있는 지수들에서 종목의 비율 정보가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 조치 내역을 보여준다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내역확인을 클릭하면 세부 내역을 확인하는 팝업</a:t>
            </a:r>
            <a:r>
              <a:rPr lang="en-US" altLang="ko-KR" dirty="0" smtClean="0"/>
              <a:t>(IDX_MNG_06_01)</a:t>
            </a:r>
            <a:r>
              <a:rPr lang="ko-KR" altLang="en-US" dirty="0" smtClean="0"/>
              <a:t>이 뜬다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지수의 목록이 나오고 클릭할 경우 해당 </a:t>
            </a:r>
            <a:r>
              <a:rPr lang="ko-KR" altLang="en-US" dirty="0" err="1" smtClean="0"/>
              <a:t>시수의</a:t>
            </a:r>
            <a:r>
              <a:rPr lang="ko-KR" altLang="en-US" dirty="0" smtClean="0"/>
              <a:t> 내역을 조회한다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통한 조회도 가능하다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90228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구성종목의 세부 비율을 보여준다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Control Panel</a:t>
            </a:r>
            <a:r>
              <a:rPr lang="ko-KR" altLang="en-US" dirty="0" smtClean="0"/>
              <a:t>에서 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구성종목의 검색을 지원하며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조치현황에 대한 내역을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76239" y="17997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6239" y="21236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859540" y="27006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7" name="직사각형 26"/>
          <p:cNvSpPr/>
          <p:nvPr/>
        </p:nvSpPr>
        <p:spPr>
          <a:xfrm>
            <a:off x="5952068" y="1511557"/>
            <a:ext cx="1176866" cy="4487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937213" y="2065680"/>
            <a:ext cx="1176866" cy="62895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952068" y="2769625"/>
            <a:ext cx="1529496" cy="335685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34889" y="140546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IDX_MNG_07</a:t>
            </a:r>
            <a:endParaRPr lang="ko-KR" altLang="en-US" sz="800" dirty="0"/>
          </a:p>
        </p:txBody>
      </p:sp>
      <p:cxnSp>
        <p:nvCxnSpPr>
          <p:cNvPr id="32" name="꺾인 연결선 31"/>
          <p:cNvCxnSpPr>
            <a:stCxn id="27" idx="1"/>
            <a:endCxn id="31" idx="3"/>
          </p:cNvCxnSpPr>
          <p:nvPr/>
        </p:nvCxnSpPr>
        <p:spPr>
          <a:xfrm rot="10800000">
            <a:off x="5734052" y="1498600"/>
            <a:ext cx="218017" cy="23732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9" idx="5"/>
            <a:endCxn id="38" idx="3"/>
          </p:cNvCxnSpPr>
          <p:nvPr/>
        </p:nvCxnSpPr>
        <p:spPr>
          <a:xfrm rot="5400000">
            <a:off x="6209686" y="1713964"/>
            <a:ext cx="298265" cy="1300400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4741830" y="2420164"/>
            <a:ext cx="966788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IDX_MNG_06_01</a:t>
            </a:r>
            <a:endParaRPr lang="ko-KR" altLang="en-US" sz="800" dirty="0"/>
          </a:p>
        </p:txBody>
      </p:sp>
      <p:sp>
        <p:nvSpPr>
          <p:cNvPr id="39" name="타원 38"/>
          <p:cNvSpPr/>
          <p:nvPr/>
        </p:nvSpPr>
        <p:spPr>
          <a:xfrm>
            <a:off x="6891325" y="20973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673838" y="19835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869040" y="13575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711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3.1.8 </a:t>
            </a:r>
            <a:r>
              <a:rPr lang="ko-KR" altLang="en-US" dirty="0" smtClean="0"/>
              <a:t>지수 조치현황 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7638256" y="1261533"/>
            <a:ext cx="2207873" cy="5188254"/>
          </a:xfrm>
        </p:spPr>
        <p:txBody>
          <a:bodyPr/>
          <a:lstStyle/>
          <a:p>
            <a:r>
              <a:rPr lang="ko-KR" altLang="en-US" dirty="0" smtClean="0"/>
              <a:t>기준일 정보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당일과 직전영업일간 </a:t>
            </a:r>
            <a:r>
              <a:rPr lang="ko-KR" altLang="en-US" dirty="0" err="1" smtClean="0"/>
              <a:t>기준시총을</a:t>
            </a:r>
            <a:r>
              <a:rPr lang="ko-KR" altLang="en-US" dirty="0" smtClean="0"/>
              <a:t> 비교하고 </a:t>
            </a:r>
            <a:r>
              <a:rPr lang="ko-KR" altLang="en-US" dirty="0" err="1" smtClean="0"/>
              <a:t>변동분을</a:t>
            </a:r>
            <a:r>
              <a:rPr lang="ko-KR" altLang="en-US" dirty="0" smtClean="0"/>
              <a:t> 알려준다</a:t>
            </a:r>
            <a:endParaRPr lang="en-US" altLang="ko-KR" dirty="0" smtClean="0"/>
          </a:p>
          <a:p>
            <a:r>
              <a:rPr lang="ko-KR" altLang="en-US" dirty="0" smtClean="0"/>
              <a:t>당일과 직전영업일간 지수 구성종목을 비교하고 종목 </a:t>
            </a:r>
            <a:r>
              <a:rPr lang="ko-KR" altLang="en-US" dirty="0" err="1" smtClean="0"/>
              <a:t>편출입</a:t>
            </a:r>
            <a:r>
              <a:rPr lang="ko-KR" altLang="en-US" dirty="0" smtClean="0"/>
              <a:t> 내역을 구하여 보여준다</a:t>
            </a:r>
            <a:endParaRPr lang="en-US" altLang="ko-KR" dirty="0" smtClean="0"/>
          </a:p>
          <a:p>
            <a:r>
              <a:rPr lang="ko-KR" altLang="en-US" dirty="0" smtClean="0"/>
              <a:t>소속 종목들의 </a:t>
            </a:r>
            <a:r>
              <a:rPr lang="ko-KR" altLang="en-US" dirty="0" err="1" smtClean="0"/>
              <a:t>리밸런싱</a:t>
            </a:r>
            <a:r>
              <a:rPr lang="ko-KR" altLang="en-US" dirty="0" smtClean="0"/>
              <a:t> 현황을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"/>
          <a:stretch/>
        </p:blipFill>
        <p:spPr>
          <a:xfrm>
            <a:off x="106817" y="685800"/>
            <a:ext cx="7438911" cy="54186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800" dirty="0" smtClean="0"/>
              <a:t>지수조치 내역은 </a:t>
            </a:r>
            <a:r>
              <a:rPr lang="ko-KR" altLang="en-US" sz="800" dirty="0" err="1" smtClean="0"/>
              <a:t>지수사업자별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지수유형별로 </a:t>
            </a:r>
            <a:r>
              <a:rPr lang="ko-KR" altLang="en-US" sz="800" dirty="0" err="1" smtClean="0"/>
              <a:t>탬플릿이</a:t>
            </a:r>
            <a:r>
              <a:rPr lang="ko-KR" altLang="en-US" sz="800" dirty="0" smtClean="0"/>
              <a:t> 다를 수 있음 </a:t>
            </a:r>
            <a:r>
              <a:rPr lang="en-US" altLang="ko-KR" sz="800" dirty="0" smtClean="0"/>
              <a:t>. </a:t>
            </a:r>
          </a:p>
          <a:p>
            <a:r>
              <a:rPr lang="ko-KR" altLang="en-US" sz="800" dirty="0" smtClean="0"/>
              <a:t>지수사업자 측에서 조치내역을 </a:t>
            </a:r>
            <a:r>
              <a:rPr lang="ko-KR" altLang="en-US" sz="800" dirty="0" err="1" smtClean="0"/>
              <a:t>제공안할</a:t>
            </a:r>
            <a:r>
              <a:rPr lang="ko-KR" altLang="en-US" sz="800" dirty="0" smtClean="0"/>
              <a:t> 경우 </a:t>
            </a:r>
            <a:r>
              <a:rPr lang="ko-KR" altLang="en-US" sz="800" dirty="0" err="1" smtClean="0"/>
              <a:t>가지고있는</a:t>
            </a:r>
            <a:r>
              <a:rPr lang="ko-KR" altLang="en-US" sz="800" dirty="0" smtClean="0"/>
              <a:t> 데이터를 활용하여 조치현황을 </a:t>
            </a:r>
            <a:r>
              <a:rPr lang="ko-KR" altLang="en-US" sz="800" dirty="0" err="1" smtClean="0"/>
              <a:t>가공해야함</a:t>
            </a:r>
            <a:endParaRPr lang="ko-KR" altLang="en-US" sz="800" dirty="0"/>
          </a:p>
        </p:txBody>
      </p:sp>
      <p:sp>
        <p:nvSpPr>
          <p:cNvPr id="9" name="타원 8"/>
          <p:cNvSpPr/>
          <p:nvPr/>
        </p:nvSpPr>
        <p:spPr>
          <a:xfrm>
            <a:off x="2210856" y="17743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10856" y="20029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210856" y="286294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2210856" y="40398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5772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" y="694267"/>
            <a:ext cx="7431313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3.1.9 </a:t>
            </a:r>
            <a:r>
              <a:rPr lang="ko-KR" altLang="en-US" dirty="0" smtClean="0"/>
              <a:t>종목별 편입지수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또는 종목코드 입력</a:t>
            </a:r>
            <a:endParaRPr lang="en-US" altLang="ko-KR" dirty="0" smtClean="0"/>
          </a:p>
          <a:p>
            <a:r>
              <a:rPr lang="ko-KR" altLang="en-US" dirty="0" smtClean="0"/>
              <a:t>찾기 결과에 대한 출력화면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컨트롤 패널에서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검색할 경우 해당 종목을 포함하는 지수의 목록 및 비중을 확인할 수 있다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5942963" y="16853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76239" y="15474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660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지수 신규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등록처리 위해 필수로 </a:t>
            </a:r>
            <a:r>
              <a:rPr lang="ko-KR" altLang="en-US" dirty="0" err="1" smtClean="0"/>
              <a:t>입력해야하는</a:t>
            </a:r>
            <a:r>
              <a:rPr lang="ko-KR" altLang="en-US" dirty="0" smtClean="0"/>
              <a:t> 필드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입력안할</a:t>
            </a:r>
            <a:r>
              <a:rPr lang="ko-KR" altLang="en-US" dirty="0" smtClean="0"/>
              <a:t> 경우 등록불가</a:t>
            </a:r>
            <a:endParaRPr lang="en-US" altLang="ko-KR" dirty="0" smtClean="0"/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중복확인철차를</a:t>
            </a:r>
            <a:r>
              <a:rPr lang="ko-KR" altLang="en-US" dirty="0" smtClean="0"/>
              <a:t> 거침</a:t>
            </a:r>
            <a:endParaRPr lang="en-US" altLang="ko-KR" dirty="0" smtClean="0"/>
          </a:p>
          <a:p>
            <a:r>
              <a:rPr lang="ko-KR" altLang="en-US" dirty="0" smtClean="0"/>
              <a:t>활성화된 </a:t>
            </a:r>
            <a:r>
              <a:rPr lang="en-US" altLang="ko-KR" dirty="0" err="1" smtClean="0"/>
              <a:t>inputform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다른색상으로표시</a:t>
            </a:r>
            <a:endParaRPr lang="en-US" altLang="ko-KR" dirty="0" smtClean="0"/>
          </a:p>
          <a:p>
            <a:r>
              <a:rPr lang="ko-KR" altLang="en-US" dirty="0" err="1" smtClean="0"/>
              <a:t>날짜선택을위해</a:t>
            </a:r>
            <a:r>
              <a:rPr lang="ko-KR" altLang="en-US" dirty="0" smtClean="0"/>
              <a:t> 캘린더팝업 </a:t>
            </a:r>
            <a:endParaRPr lang="en-US" altLang="ko-KR" dirty="0" smtClean="0"/>
          </a:p>
          <a:p>
            <a:r>
              <a:rPr lang="ko-KR" altLang="en-US" dirty="0" smtClean="0"/>
              <a:t>선택적으로 입력하는 필드</a:t>
            </a:r>
            <a:endParaRPr lang="en-US" altLang="ko-KR" dirty="0" smtClean="0"/>
          </a:p>
          <a:p>
            <a:r>
              <a:rPr lang="ko-KR" altLang="en-US" dirty="0" smtClean="0"/>
              <a:t>자료업로드를 위한 파일탐색기 오픈</a:t>
            </a:r>
            <a:endParaRPr lang="en-US" altLang="ko-KR" dirty="0" smtClean="0"/>
          </a:p>
          <a:p>
            <a:r>
              <a:rPr lang="ko-KR" altLang="en-US" dirty="0" smtClean="0"/>
              <a:t>소급자료를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방식으로 업로드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Csv</a:t>
            </a:r>
            <a:r>
              <a:rPr lang="ko-KR" altLang="en-US" dirty="0" smtClean="0"/>
              <a:t>형식의 자료여야하며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업로드 후 자료의 정합성검증이 필요하다</a:t>
            </a:r>
            <a:endParaRPr lang="en-US" altLang="ko-KR" dirty="0" smtClean="0"/>
          </a:p>
          <a:p>
            <a:r>
              <a:rPr lang="ko-KR" altLang="en-US" dirty="0" smtClean="0"/>
              <a:t>내용을 공유할 기관을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실질적인 내용공유는 플랫폼과 </a:t>
            </a:r>
            <a:r>
              <a:rPr lang="ko-KR" altLang="en-US" dirty="0" err="1" smtClean="0"/>
              <a:t>연동후</a:t>
            </a:r>
            <a:r>
              <a:rPr lang="ko-KR" altLang="en-US" dirty="0" smtClean="0"/>
              <a:t> 확인가능</a:t>
            </a:r>
            <a:endParaRPr lang="en-US" altLang="ko-KR" dirty="0" smtClean="0"/>
          </a:p>
          <a:p>
            <a:r>
              <a:rPr lang="ko-KR" altLang="en-US" dirty="0" smtClean="0"/>
              <a:t>등록버튼을 누르면 서버로 지수등록정보가 전달되며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지수연동신청을 위한 페이지</a:t>
            </a:r>
            <a:r>
              <a:rPr lang="en-US" altLang="ko-KR" dirty="0" smtClean="0"/>
              <a:t>(IDX_REG_02)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control panel</a:t>
            </a:r>
            <a:r>
              <a:rPr lang="ko-KR" altLang="en-US" dirty="0" smtClean="0"/>
              <a:t>의 지수등록현황에 신규지수목록이 추가된다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신규지수 등록을 위한 새로운 </a:t>
            </a:r>
            <a:r>
              <a:rPr lang="ko-KR" altLang="en-US" dirty="0" err="1" smtClean="0"/>
              <a:t>입력폼이</a:t>
            </a:r>
            <a:r>
              <a:rPr lang="ko-KR" altLang="en-US" dirty="0" smtClean="0"/>
              <a:t> 뜬다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입력폼</a:t>
            </a:r>
            <a:r>
              <a:rPr lang="ko-KR" altLang="en-US" dirty="0" smtClean="0"/>
              <a:t> 작업 중 해당 버튼을 누르면 </a:t>
            </a:r>
            <a:r>
              <a:rPr lang="ko-KR" altLang="en-US" dirty="0" err="1" smtClean="0"/>
              <a:t>경고창이</a:t>
            </a:r>
            <a:r>
              <a:rPr lang="ko-KR" altLang="en-US" dirty="0" smtClean="0"/>
              <a:t> 뜨며 작업하던 내용을 지울지를 물어본다</a:t>
            </a:r>
            <a:endParaRPr lang="en-US" altLang="ko-KR" dirty="0" smtClean="0"/>
          </a:p>
          <a:p>
            <a:r>
              <a:rPr lang="ko-KR" altLang="en-US" dirty="0" smtClean="0"/>
              <a:t>지수등록을 진행중인 </a:t>
            </a:r>
            <a:r>
              <a:rPr lang="ko-KR" altLang="en-US" dirty="0" err="1" smtClean="0"/>
              <a:t>형황을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 bar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표시한다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최종단계는 플랫폼연동완료인데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지수의 정보는 완료시점부터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일동한</a:t>
            </a:r>
            <a:r>
              <a:rPr lang="ko-KR" altLang="en-US" dirty="0" smtClean="0"/>
              <a:t> 해당 페이지에 유지된다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아이콘을 클릭하면 해당지수의 등록작업을 진행하도록 페이지를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신규지수의 기초정보 및 부가정보를 입력한다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지수등록절차는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단계로 구분한다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연동완료</a:t>
            </a:r>
            <a:r>
              <a:rPr lang="en-US" altLang="ko-KR" dirty="0" smtClean="0"/>
              <a:t>)</a:t>
            </a:r>
          </a:p>
        </p:txBody>
      </p:sp>
      <p:sp>
        <p:nvSpPr>
          <p:cNvPr id="9" name="타원 8"/>
          <p:cNvSpPr/>
          <p:nvPr/>
        </p:nvSpPr>
        <p:spPr>
          <a:xfrm>
            <a:off x="3489323" y="15845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44723" y="18131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540782" y="13136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540782" y="35742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291568" y="36105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631168" y="42709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1481514" y="56473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3291568" y="30517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154689" y="890060"/>
            <a:ext cx="286411" cy="200055"/>
            <a:chOff x="6154689" y="890060"/>
            <a:chExt cx="286411" cy="200055"/>
          </a:xfrm>
        </p:grpSpPr>
        <p:sp>
          <p:nvSpPr>
            <p:cNvPr id="25" name="타원 2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타원 38"/>
          <p:cNvSpPr/>
          <p:nvPr/>
        </p:nvSpPr>
        <p:spPr>
          <a:xfrm>
            <a:off x="3338737" y="59302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811789" y="1396440"/>
            <a:ext cx="286411" cy="200055"/>
            <a:chOff x="6154689" y="890060"/>
            <a:chExt cx="286411" cy="200055"/>
          </a:xfrm>
        </p:grpSpPr>
        <p:sp>
          <p:nvSpPr>
            <p:cNvPr id="42" name="타원 41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81051" y="4934612"/>
            <a:ext cx="286411" cy="200055"/>
            <a:chOff x="6154689" y="890060"/>
            <a:chExt cx="286411" cy="200055"/>
          </a:xfrm>
        </p:grpSpPr>
        <p:sp>
          <p:nvSpPr>
            <p:cNvPr id="45" name="타원 4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타원 52"/>
          <p:cNvSpPr/>
          <p:nvPr/>
        </p:nvSpPr>
        <p:spPr>
          <a:xfrm>
            <a:off x="7205132" y="1653532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7205132" y="2239303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205131" y="282507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367463" y="4594529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367463" y="489074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IDX_REG_03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367463" y="5192321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IDX_REG_04</a:t>
            </a:r>
            <a:endParaRPr lang="ko-KR" altLang="en-US" sz="800" dirty="0"/>
          </a:p>
        </p:txBody>
      </p:sp>
      <p:cxnSp>
        <p:nvCxnSpPr>
          <p:cNvPr id="59" name="꺾인 연결선 58"/>
          <p:cNvCxnSpPr>
            <a:stCxn id="53" idx="6"/>
            <a:endCxn id="56" idx="3"/>
          </p:cNvCxnSpPr>
          <p:nvPr/>
        </p:nvCxnSpPr>
        <p:spPr>
          <a:xfrm flipH="1">
            <a:off x="7166625" y="1753994"/>
            <a:ext cx="239430" cy="293366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4" idx="6"/>
            <a:endCxn id="57" idx="3"/>
          </p:cNvCxnSpPr>
          <p:nvPr/>
        </p:nvCxnSpPr>
        <p:spPr>
          <a:xfrm flipH="1">
            <a:off x="7166625" y="2339765"/>
            <a:ext cx="239430" cy="2644115"/>
          </a:xfrm>
          <a:prstGeom prst="bentConnector3">
            <a:avLst>
              <a:gd name="adj1" fmla="val -38898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5" idx="6"/>
            <a:endCxn id="58" idx="3"/>
          </p:cNvCxnSpPr>
          <p:nvPr/>
        </p:nvCxnSpPr>
        <p:spPr>
          <a:xfrm flipH="1">
            <a:off x="7166625" y="2925536"/>
            <a:ext cx="239429" cy="235991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3090645" y="321723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3090644" y="3723945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1697566" y="573439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927054" y="3307292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73" name="꺾인 연결선 72"/>
          <p:cNvCxnSpPr>
            <a:stCxn id="69" idx="6"/>
            <a:endCxn id="72" idx="1"/>
          </p:cNvCxnSpPr>
          <p:nvPr/>
        </p:nvCxnSpPr>
        <p:spPr>
          <a:xfrm>
            <a:off x="3291568" y="3317696"/>
            <a:ext cx="635486" cy="827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endCxn id="72" idx="1"/>
          </p:cNvCxnSpPr>
          <p:nvPr/>
        </p:nvCxnSpPr>
        <p:spPr>
          <a:xfrm flipV="1">
            <a:off x="3291567" y="3400425"/>
            <a:ext cx="635487" cy="4425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endCxn id="102" idx="3"/>
          </p:cNvCxnSpPr>
          <p:nvPr/>
        </p:nvCxnSpPr>
        <p:spPr>
          <a:xfrm rot="10800000">
            <a:off x="1417834" y="5859046"/>
            <a:ext cx="260834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527619" y="5765913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106" name="꺾인 연결선 105"/>
          <p:cNvCxnSpPr/>
          <p:nvPr/>
        </p:nvCxnSpPr>
        <p:spPr>
          <a:xfrm rot="5400000" flipH="1" flipV="1">
            <a:off x="3623295" y="5702741"/>
            <a:ext cx="390790" cy="2790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flipV="1">
            <a:off x="3679146" y="3842960"/>
            <a:ext cx="2345417" cy="21947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3496219" y="5455895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085183" y="3749826"/>
            <a:ext cx="693627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New Item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521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Document History 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7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303773"/>
              </p:ext>
            </p:extLst>
          </p:nvPr>
        </p:nvGraphicFramePr>
        <p:xfrm>
          <a:off x="217612" y="622201"/>
          <a:ext cx="9358188" cy="27900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3959"/>
                <a:gridCol w="980939"/>
                <a:gridCol w="1602774"/>
                <a:gridCol w="5346267"/>
                <a:gridCol w="774249"/>
              </a:tblGrid>
              <a:tr h="2709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 ID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418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2019.07.09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ETP_OP_13, ETP_OP_13_1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LP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호가 스프레드현황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LP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호가 스프레드 종목상세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4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2019.07.12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ETP_OP_01, ETP_OP_04_1, ETP_OP_04_3, ETP_OP_07, ETP_OP_07_02, ETP_OP_09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엑셀다운로드 기능 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573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2019.07.16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SIMUL_*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시뮬레이션 화면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(82P ~~)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2019.09.02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)SIMUL_SET_01_01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)SIMUL_SET_01_03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)SIMUL_RESULT_04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엑셀입력버튼 추가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리밸런싱내역보기버튼추가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리밸런싱내역보기화면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분석지표 화면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16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1.4</a:t>
                      </a:r>
                      <a:endParaRPr lang="ko-KR" altLang="en-US" sz="9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2019.09.30</a:t>
                      </a:r>
                      <a:endParaRPr lang="ko-KR" altLang="en-US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)MKT_INFO_SCRNR01~04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ETF Screener (79~85</a:t>
                      </a:r>
                      <a:r>
                        <a:rPr lang="ko-KR" altLang="en-US" sz="9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페이지</a:t>
                      </a:r>
                      <a:r>
                        <a:rPr lang="en-US" altLang="ko-KR" sz="9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lang="ko-KR" altLang="en-US" sz="900" dirty="0">
                        <a:solidFill>
                          <a:srgbClr val="0070C0"/>
                        </a:solidFill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376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1.5</a:t>
                      </a:r>
                      <a:endParaRPr lang="ko-KR" altLang="en-US" sz="90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2019.10.07</a:t>
                      </a:r>
                      <a:endParaRPr lang="ko-KR" altLang="en-US" sz="90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lang="en-US" altLang="ko-KR" sz="8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)OP_SUPPORT_01~03</a:t>
                      </a:r>
                      <a:endParaRPr lang="en-US" altLang="ko-KR" sz="800" b="0" baseline="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사무수탁사용화면</a:t>
                      </a:r>
                      <a:r>
                        <a:rPr lang="en-US" altLang="ko-KR" sz="9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(100</a:t>
                      </a:r>
                      <a:r>
                        <a:rPr lang="ko-KR" altLang="en-US" sz="9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페이지</a:t>
                      </a:r>
                      <a:r>
                        <a:rPr lang="en-US" altLang="ko-KR" sz="900" b="0" baseline="0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~)</a:t>
                      </a:r>
                      <a:endParaRPr lang="en-US" altLang="ko-KR" sz="900" b="0" baseline="0" dirty="0" smtClean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lang="ko-KR" altLang="en-US" sz="900" dirty="0">
                        <a:solidFill>
                          <a:srgbClr val="0070C0"/>
                        </a:solidFill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5841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4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3.2.2 </a:t>
            </a:r>
            <a:r>
              <a:rPr lang="ko-KR" altLang="en-US" dirty="0" smtClean="0"/>
              <a:t>지수 신규 등록 팝업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날짜입력을 위한 캘린더 팝업</a:t>
            </a:r>
            <a:endParaRPr lang="en-US" altLang="ko-KR" dirty="0" smtClean="0"/>
          </a:p>
          <a:p>
            <a:r>
              <a:rPr lang="ko-KR" altLang="en-US" dirty="0" smtClean="0"/>
              <a:t>파일업로드를 위한 탐색기</a:t>
            </a:r>
            <a:endParaRPr lang="en-US" altLang="ko-KR" dirty="0" smtClean="0"/>
          </a:p>
          <a:p>
            <a:r>
              <a:rPr lang="ko-KR" altLang="en-US" dirty="0" smtClean="0"/>
              <a:t>기관선택 팝업</a:t>
            </a:r>
            <a:endParaRPr lang="en-US" altLang="ko-KR" dirty="0" smtClean="0"/>
          </a:p>
          <a:p>
            <a:r>
              <a:rPr lang="ko-KR" altLang="en-US" dirty="0" smtClean="0"/>
              <a:t>등록 완료 후 </a:t>
            </a:r>
            <a:r>
              <a:rPr lang="ko-KR" altLang="en-US" dirty="0" err="1" smtClean="0"/>
              <a:t>현황판에</a:t>
            </a:r>
            <a:r>
              <a:rPr lang="ko-KR" altLang="en-US" dirty="0" smtClean="0"/>
              <a:t> 표시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352649" y="2863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826272" y="36673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556272" y="56316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340872" y="45648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894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3.2.3 </a:t>
            </a:r>
            <a:r>
              <a:rPr lang="ko-KR" altLang="en-US" dirty="0" smtClean="0"/>
              <a:t>지수 플랫폼 연동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등록상태를 확인할 수 있다</a:t>
            </a:r>
            <a:endParaRPr lang="en-US" altLang="ko-KR" dirty="0" smtClean="0"/>
          </a:p>
          <a:p>
            <a:r>
              <a:rPr lang="ko-KR" altLang="en-US" dirty="0" smtClean="0"/>
              <a:t>연동신청 전 기본정보는 수정이 가능하다</a:t>
            </a:r>
            <a:endParaRPr lang="en-US" altLang="ko-KR" dirty="0" smtClean="0"/>
          </a:p>
          <a:p>
            <a:r>
              <a:rPr lang="ko-KR" altLang="en-US" dirty="0" smtClean="0"/>
              <a:t>연동신청을 위해서는 부가정보를 필수로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연동신청은 하지 않고 내용만 바꾸길 원할 경우 선택사항이다</a:t>
            </a:r>
            <a:endParaRPr lang="en-US" altLang="ko-KR" dirty="0" smtClean="0"/>
          </a:p>
          <a:p>
            <a:r>
              <a:rPr lang="ko-KR" altLang="en-US" dirty="0" smtClean="0"/>
              <a:t>소급지수는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하여 </a:t>
            </a:r>
            <a:r>
              <a:rPr lang="ko-KR" altLang="en-US" dirty="0" err="1" smtClean="0"/>
              <a:t>업로드한다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정보를 </a:t>
            </a:r>
            <a:r>
              <a:rPr lang="ko-KR" altLang="en-US" dirty="0" err="1" smtClean="0"/>
              <a:t>파싱하여</a:t>
            </a:r>
            <a:r>
              <a:rPr lang="ko-KR" altLang="en-US" dirty="0" smtClean="0"/>
              <a:t> 보여줌으로써 사용자가 눈으로 확인할 수 있게 해준다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서버로의 저장은 </a:t>
            </a:r>
            <a:r>
              <a:rPr lang="en-US" altLang="ko-KR" dirty="0" smtClean="0"/>
              <a:t>6,7 </a:t>
            </a:r>
            <a:r>
              <a:rPr lang="ko-KR" altLang="en-US" dirty="0" smtClean="0"/>
              <a:t>번 버튼을 누르면 실행된다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지수 내용을 공개할 기관을 선택한다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등록된 내용을 바꿀 경우 사용한다</a:t>
            </a:r>
            <a:endParaRPr lang="en-US" altLang="ko-KR" dirty="0" smtClean="0"/>
          </a:p>
          <a:p>
            <a:r>
              <a:rPr lang="ko-KR" altLang="en-US" dirty="0" smtClean="0"/>
              <a:t>플랫폼과 연동을 신청할 때 사용한다</a:t>
            </a:r>
            <a:endParaRPr lang="en-US" altLang="ko-KR" dirty="0" smtClean="0"/>
          </a:p>
          <a:p>
            <a:r>
              <a:rPr lang="ko-KR" altLang="en-US" dirty="0" smtClean="0"/>
              <a:t>등록된 내용을 삭제한다</a:t>
            </a:r>
            <a:endParaRPr lang="en-US" altLang="ko-KR" dirty="0" smtClean="0"/>
          </a:p>
          <a:p>
            <a:r>
              <a:rPr lang="ko-KR" altLang="en-US" dirty="0" smtClean="0"/>
              <a:t>버튼을 클릭하면 새로운 지수의 </a:t>
            </a:r>
            <a:r>
              <a:rPr lang="ko-KR" altLang="en-US" dirty="0" err="1" smtClean="0"/>
              <a:t>입력폼으로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작업을 중지하고 새로운 지수를 등록하시겠습니까</a:t>
            </a:r>
            <a:r>
              <a:rPr lang="en-US" altLang="ko-KR" dirty="0" smtClean="0"/>
              <a:t>?’ </a:t>
            </a:r>
            <a:r>
              <a:rPr lang="ko-KR" altLang="en-US" dirty="0" smtClean="0"/>
              <a:t>라는 팝업을 띄운다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358305"/>
            <a:ext cx="6739467" cy="60842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등록완료된</a:t>
            </a:r>
            <a:r>
              <a:rPr lang="ko-KR" altLang="en-US" dirty="0" smtClean="0"/>
              <a:t> 지수의 내용수정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등록취소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연동을 신청한다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연동신청을 위해서는 부가정보를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66929" y="116586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11112" y="167180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29043" y="35512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60100" y="55300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865615" y="59212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694789" y="590682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3552810" y="58920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053516" y="831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1471839" y="42168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181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3.2.4 </a:t>
            </a:r>
            <a:r>
              <a:rPr lang="ko-KR" altLang="en-US" dirty="0" smtClean="0"/>
              <a:t>지수 등록내용 수정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후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없음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354484"/>
            <a:ext cx="6747933" cy="60918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연동신청 중인 상태에서 내용수정 및 삭제를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내용은 </a:t>
            </a:r>
            <a:r>
              <a:rPr lang="en-US" altLang="ko-KR" dirty="0" smtClean="0"/>
              <a:t>3.2.3</a:t>
            </a:r>
            <a:r>
              <a:rPr lang="ko-KR" altLang="en-US" dirty="0" smtClean="0"/>
              <a:t>과 동일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7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3.2.5 </a:t>
            </a:r>
            <a:r>
              <a:rPr lang="ko-KR" altLang="en-US" dirty="0"/>
              <a:t>지수 </a:t>
            </a:r>
            <a:r>
              <a:rPr lang="ko-KR" altLang="en-US" dirty="0" smtClean="0"/>
              <a:t>플랫폼 연동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 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지수방법론 파일을 변경할 수 있다</a:t>
            </a:r>
            <a:endParaRPr lang="en-US" altLang="ko-KR" dirty="0" smtClean="0"/>
          </a:p>
          <a:p>
            <a:r>
              <a:rPr lang="ko-KR" altLang="en-US" dirty="0" smtClean="0"/>
              <a:t>변경된 내역을 저장한다</a:t>
            </a:r>
            <a:endParaRPr lang="en-US" altLang="ko-KR" dirty="0" smtClean="0"/>
          </a:p>
          <a:p>
            <a:r>
              <a:rPr lang="ko-KR" altLang="en-US" dirty="0" smtClean="0"/>
              <a:t>신규지수 등록 화면으로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변경작업을 </a:t>
            </a:r>
            <a:r>
              <a:rPr lang="ko-KR" altLang="en-US" dirty="0" err="1" smtClean="0"/>
              <a:t>진행중</a:t>
            </a:r>
            <a:r>
              <a:rPr lang="ko-KR" altLang="en-US" dirty="0" smtClean="0"/>
              <a:t> 이었을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진행중인 작업을 취소하고 신규지수를 등록하시겠습니까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팝업을 띄운다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" y="388700"/>
            <a:ext cx="7109460" cy="60234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지수는 지수관리</a:t>
            </a:r>
            <a:r>
              <a:rPr lang="en-US" altLang="ko-KR" dirty="0" smtClean="0"/>
              <a:t>(3.1.X)</a:t>
            </a:r>
            <a:r>
              <a:rPr lang="ko-KR" altLang="en-US" dirty="0" smtClean="0"/>
              <a:t>에서 조회 관리된다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지수등록에서도 연동완료 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일간 조회가 가능하며 </a:t>
            </a:r>
            <a:r>
              <a:rPr lang="ko-KR" altLang="en-US" dirty="0" err="1" smtClean="0"/>
              <a:t>일부정보에</a:t>
            </a:r>
            <a:r>
              <a:rPr lang="ko-KR" altLang="en-US" dirty="0" smtClean="0"/>
              <a:t> 한해 변경이 가능하다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682546" y="40763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544660" y="60067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287653" y="9174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4429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ETP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4.1 ETP </a:t>
            </a:r>
            <a:r>
              <a:rPr lang="ko-KR" altLang="en-US" b="1" dirty="0" smtClean="0"/>
              <a:t>운용 관리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0"/>
          </p:nvPr>
        </p:nvSpPr>
        <p:spPr>
          <a:xfrm>
            <a:off x="5576440" y="3462791"/>
            <a:ext cx="2406645" cy="333601"/>
          </a:xfrm>
        </p:spPr>
        <p:txBody>
          <a:bodyPr/>
          <a:lstStyle/>
          <a:p>
            <a:r>
              <a:rPr lang="en-US" altLang="ko-KR" b="1" dirty="0" smtClean="0"/>
              <a:t>4.2 ETP </a:t>
            </a:r>
            <a:r>
              <a:rPr lang="ko-KR" altLang="en-US" b="1" dirty="0" smtClean="0"/>
              <a:t>신규 등록</a:t>
            </a:r>
            <a:endParaRPr lang="ko-KR" altLang="en-US" b="1" dirty="0"/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7674285" y="3462790"/>
            <a:ext cx="2572960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4</a:t>
            </a:r>
            <a:r>
              <a:rPr lang="en-US" altLang="ko-KR" b="1" dirty="0" smtClean="0"/>
              <a:t>.3 </a:t>
            </a:r>
            <a:r>
              <a:rPr lang="ko-KR" altLang="en-US" b="1" dirty="0" smtClean="0"/>
              <a:t>계약지수 목록</a:t>
            </a:r>
            <a:endParaRPr lang="ko-KR" altLang="en-US" b="1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74671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 </a:t>
            </a:r>
            <a:r>
              <a:rPr lang="en-US" altLang="ko-KR" sz="900" dirty="0"/>
              <a:t>ETP </a:t>
            </a:r>
            <a:r>
              <a:rPr lang="ko-KR" altLang="en-US" sz="900" dirty="0" err="1"/>
              <a:t>대시보드</a:t>
            </a:r>
            <a:endParaRPr lang="ko-KR" altLang="en-US" sz="900" dirty="0"/>
          </a:p>
          <a:p>
            <a:r>
              <a:rPr lang="en-US" altLang="ko-KR" sz="900" dirty="0" smtClean="0"/>
              <a:t>4.1.2 </a:t>
            </a:r>
            <a:r>
              <a:rPr lang="en-US" altLang="ko-KR" sz="900" dirty="0"/>
              <a:t>ETP </a:t>
            </a:r>
            <a:r>
              <a:rPr lang="ko-KR" altLang="en-US" sz="900" dirty="0"/>
              <a:t>기본정보</a:t>
            </a:r>
          </a:p>
          <a:p>
            <a:r>
              <a:rPr lang="en-US" altLang="ko-KR" sz="900" dirty="0" smtClean="0"/>
              <a:t>4.1.3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</a:t>
            </a:r>
          </a:p>
          <a:p>
            <a:r>
              <a:rPr lang="en-US" altLang="ko-KR" sz="900" dirty="0" smtClean="0"/>
              <a:t>4.1.4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4.1.5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산출현황</a:t>
            </a:r>
          </a:p>
          <a:p>
            <a:r>
              <a:rPr lang="en-US" altLang="ko-KR" sz="900" dirty="0" smtClean="0"/>
              <a:t>4.1.6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4.1.7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4.1.8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4.1.9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4.1.10 </a:t>
            </a:r>
            <a:r>
              <a:rPr lang="en-US" altLang="ko-KR" sz="900" dirty="0"/>
              <a:t>ETP </a:t>
            </a:r>
            <a:r>
              <a:rPr lang="ko-KR" altLang="en-US" sz="900" dirty="0"/>
              <a:t>성과정보</a:t>
            </a:r>
          </a:p>
          <a:p>
            <a:r>
              <a:rPr lang="en-US" altLang="ko-KR" sz="900" dirty="0" smtClean="0"/>
              <a:t>4.1.11 </a:t>
            </a:r>
            <a:r>
              <a:rPr lang="en-US" altLang="ko-KR" sz="900" dirty="0"/>
              <a:t>ETP </a:t>
            </a:r>
            <a:r>
              <a:rPr lang="ko-KR" altLang="en-US" sz="900" dirty="0"/>
              <a:t>조회항목 </a:t>
            </a:r>
            <a:r>
              <a:rPr lang="ko-KR" altLang="en-US" sz="900" dirty="0" smtClean="0"/>
              <a:t>설정</a:t>
            </a:r>
            <a:endParaRPr lang="ko-KR" altLang="en-US" sz="900" dirty="0"/>
          </a:p>
        </p:txBody>
      </p:sp>
      <p:sp>
        <p:nvSpPr>
          <p:cNvPr id="14" name="텍스트 개체 틀 9"/>
          <p:cNvSpPr txBox="1">
            <a:spLocks/>
          </p:cNvSpPr>
          <p:nvPr/>
        </p:nvSpPr>
        <p:spPr>
          <a:xfrm>
            <a:off x="298633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4.1.12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관리</a:t>
            </a:r>
          </a:p>
          <a:p>
            <a:r>
              <a:rPr lang="en-US" altLang="ko-KR" sz="900" dirty="0" smtClean="0"/>
              <a:t>4.1.13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기본정보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4.1.14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종목 비중정보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4.1.15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조치내역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4.1.16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오류내역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4.1.18 </a:t>
            </a:r>
            <a:r>
              <a:rPr lang="en-US" altLang="ko-KR" sz="900" dirty="0"/>
              <a:t>ETP </a:t>
            </a:r>
            <a:r>
              <a:rPr lang="ko-KR" altLang="en-US" sz="900" dirty="0"/>
              <a:t>해외 기초지수 입수 모니터링</a:t>
            </a:r>
          </a:p>
          <a:p>
            <a:r>
              <a:rPr lang="en-US" altLang="ko-KR" sz="900" dirty="0" smtClean="0"/>
              <a:t>4.1.19 </a:t>
            </a:r>
            <a:r>
              <a:rPr lang="en-US" altLang="ko-KR" sz="900" dirty="0"/>
              <a:t>ETF PDF </a:t>
            </a:r>
            <a:r>
              <a:rPr lang="ko-KR" altLang="en-US" sz="900" dirty="0"/>
              <a:t>정보조회</a:t>
            </a:r>
          </a:p>
          <a:p>
            <a:r>
              <a:rPr lang="en-US" altLang="ko-KR" sz="900" dirty="0" smtClean="0"/>
              <a:t>4.1.20 – 4.1.24 </a:t>
            </a:r>
            <a:r>
              <a:rPr lang="en-US" altLang="ko-KR" sz="900" dirty="0"/>
              <a:t>ETF PDF </a:t>
            </a:r>
            <a:r>
              <a:rPr lang="ko-KR" altLang="en-US" sz="900" dirty="0"/>
              <a:t>변경</a:t>
            </a:r>
          </a:p>
          <a:p>
            <a:r>
              <a:rPr lang="en-US" altLang="ko-KR" sz="900" dirty="0" smtClean="0"/>
              <a:t>4.1.25 </a:t>
            </a:r>
            <a:r>
              <a:rPr lang="en-US" altLang="ko-KR" sz="900" dirty="0"/>
              <a:t>ETF PDF INAV </a:t>
            </a:r>
            <a:r>
              <a:rPr lang="ko-KR" altLang="en-US" sz="900" dirty="0"/>
              <a:t>계산기</a:t>
            </a:r>
          </a:p>
          <a:p>
            <a:r>
              <a:rPr lang="en-US" altLang="ko-KR" sz="900" dirty="0" smtClean="0"/>
              <a:t>4.1.26 </a:t>
            </a:r>
            <a:r>
              <a:rPr lang="en-US" altLang="ko-KR" sz="900" dirty="0"/>
              <a:t>ETF PDF </a:t>
            </a:r>
            <a:r>
              <a:rPr lang="ko-KR" altLang="en-US" sz="900" dirty="0"/>
              <a:t>비중변경현황</a:t>
            </a:r>
          </a:p>
        </p:txBody>
      </p:sp>
      <p:sp>
        <p:nvSpPr>
          <p:cNvPr id="15" name="텍스트 개체 틀 9"/>
          <p:cNvSpPr txBox="1">
            <a:spLocks/>
          </p:cNvSpPr>
          <p:nvPr/>
        </p:nvSpPr>
        <p:spPr>
          <a:xfrm>
            <a:off x="5626135" y="3836147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4.2.1 ETP </a:t>
            </a:r>
            <a:r>
              <a:rPr lang="ko-KR" altLang="en-US" sz="900" dirty="0" smtClean="0"/>
              <a:t>신청현황</a:t>
            </a:r>
            <a:endParaRPr lang="en-US" altLang="ko-KR" sz="900" dirty="0" smtClean="0"/>
          </a:p>
          <a:p>
            <a:r>
              <a:rPr lang="en-US" altLang="ko-KR" sz="900" dirty="0" smtClean="0"/>
              <a:t>4.2.2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신규등록</a:t>
            </a:r>
            <a:endParaRPr lang="ko-KR" altLang="en-US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09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4.0.1 ETP </a:t>
            </a:r>
            <a:r>
              <a:rPr lang="ko-KR" altLang="en-US" dirty="0" smtClean="0"/>
              <a:t>플랫폼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및 기능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새로만들정보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15734" y="2396066"/>
            <a:ext cx="354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ETP, </a:t>
            </a:r>
            <a:r>
              <a:rPr lang="ko-KR" altLang="en-US" dirty="0" smtClean="0"/>
              <a:t>기초지수 </a:t>
            </a:r>
            <a:r>
              <a:rPr lang="en-US" altLang="ko-KR" dirty="0" smtClean="0"/>
              <a:t>PERFORMANCE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5734" y="284480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투자지표 계산기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5734" y="3293534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PDF </a:t>
            </a:r>
            <a:r>
              <a:rPr lang="ko-KR" altLang="en-US" dirty="0" smtClean="0"/>
              <a:t>처리프로세스 개선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5734" y="374226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 오류 내역 관리</a:t>
            </a:r>
            <a:endParaRPr lang="ko-KR" altLang="en-US" dirty="0"/>
          </a:p>
        </p:txBody>
      </p:sp>
      <p:sp>
        <p:nvSpPr>
          <p:cNvPr id="11" name="내용 개체 틀 6"/>
          <p:cNvSpPr txBox="1">
            <a:spLocks/>
          </p:cNvSpPr>
          <p:nvPr/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ETP_DSCR_01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63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 ETP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ETP_OP_01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리스트 카테고리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전종목</a:t>
            </a:r>
            <a:r>
              <a:rPr lang="en-US" altLang="ko-KR" dirty="0" smtClean="0"/>
              <a:t>: </a:t>
            </a:r>
            <a:r>
              <a:rPr lang="ko-KR" altLang="en-US" b="1" dirty="0" err="1" smtClean="0"/>
              <a:t>발행사가</a:t>
            </a:r>
            <a:r>
              <a:rPr lang="ko-KR" altLang="en-US" b="1" dirty="0" smtClean="0"/>
              <a:t> 운용중</a:t>
            </a:r>
            <a:r>
              <a:rPr lang="ko-KR" altLang="en-US" dirty="0" smtClean="0"/>
              <a:t>인 전체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발행사가</a:t>
            </a:r>
            <a:r>
              <a:rPr lang="ko-KR" altLang="en-US" dirty="0" smtClean="0"/>
              <a:t> 운용중인 국내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발행사가</a:t>
            </a:r>
            <a:r>
              <a:rPr lang="ko-KR" altLang="en-US" dirty="0" smtClean="0"/>
              <a:t> 운용중인 해외 종목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관심종목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유저가 지정한 관심종목 중 지수를 제외한 </a:t>
            </a:r>
            <a:r>
              <a:rPr lang="en-US" altLang="ko-KR" dirty="0" smtClean="0"/>
              <a:t>ETF, ETN </a:t>
            </a:r>
          </a:p>
          <a:p>
            <a:r>
              <a:rPr lang="ko-KR" altLang="en-US" dirty="0" smtClean="0"/>
              <a:t>운용정보는 투자지표 및 기초지수의 정보로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추후 변경가능</a:t>
            </a:r>
            <a:endParaRPr lang="en-US" altLang="ko-KR" dirty="0" smtClean="0"/>
          </a:p>
          <a:p>
            <a:r>
              <a:rPr lang="ko-KR" altLang="en-US" dirty="0" smtClean="0"/>
              <a:t>리스트는 기본적으로 상장일자순으로 정렬해서 보여주며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일내 정보의 경우 </a:t>
            </a:r>
            <a:r>
              <a:rPr lang="en-US" altLang="ko-KR" dirty="0" smtClean="0"/>
              <a:t>‘NEW’</a:t>
            </a:r>
            <a:r>
              <a:rPr lang="ko-KR" altLang="en-US" dirty="0" smtClean="0"/>
              <a:t>아이콘을 붙인다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 상세 조회화면으로 이동</a:t>
            </a:r>
            <a:endParaRPr lang="en-US" altLang="ko-KR" dirty="0" smtClean="0"/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한해 활성화된다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종목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정보로 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ETN</a:t>
            </a:r>
            <a:r>
              <a:rPr lang="ko-KR" altLang="en-US" dirty="0" smtClean="0"/>
              <a:t>의 경우 비활성화 처리</a:t>
            </a:r>
            <a:endParaRPr lang="en-US" altLang="ko-KR" dirty="0" smtClean="0"/>
          </a:p>
          <a:p>
            <a:r>
              <a:rPr lang="ko-KR" altLang="en-US" dirty="0" smtClean="0"/>
              <a:t>기초지수의 조치내역 </a:t>
            </a:r>
            <a:r>
              <a:rPr lang="ko-KR" altLang="en-US" dirty="0" err="1" smtClean="0"/>
              <a:t>안래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상세조치현황을 </a:t>
            </a:r>
            <a:r>
              <a:rPr lang="ko-KR" altLang="en-US" dirty="0" err="1" smtClean="0"/>
              <a:t>볼수있는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을 띄운다</a:t>
            </a:r>
            <a:endParaRPr lang="en-US" altLang="ko-KR" dirty="0" smtClean="0"/>
          </a:p>
          <a:p>
            <a:r>
              <a:rPr lang="ko-KR" altLang="en-US" dirty="0" smtClean="0"/>
              <a:t>운용지원</a:t>
            </a:r>
            <a:r>
              <a:rPr lang="en-US" altLang="ko-KR" dirty="0" smtClean="0"/>
              <a:t>TOOL</a:t>
            </a:r>
            <a:r>
              <a:rPr lang="ko-KR" altLang="en-US" dirty="0" smtClean="0"/>
              <a:t>을 클릭하면 각 지원기능 정보가 </a:t>
            </a:r>
            <a:r>
              <a:rPr lang="en-US" altLang="ko-KR" dirty="0" smtClean="0"/>
              <a:t>DISPLAY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ETN</a:t>
            </a:r>
            <a:r>
              <a:rPr lang="ko-KR" altLang="en-US" dirty="0" smtClean="0"/>
              <a:t>은 추적오차율이 없으므로 </a:t>
            </a:r>
            <a:r>
              <a:rPr lang="en-US" altLang="ko-KR" dirty="0" smtClean="0"/>
              <a:t>‘N/A’</a:t>
            </a:r>
            <a:r>
              <a:rPr lang="ko-KR" altLang="en-US" dirty="0" smtClean="0"/>
              <a:t>로 처리한다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EXCEL </a:t>
            </a:r>
            <a:r>
              <a:rPr lang="ko-KR" altLang="en-US" dirty="0" smtClean="0">
                <a:solidFill>
                  <a:srgbClr val="FF0000"/>
                </a:solidFill>
              </a:rPr>
              <a:t>다운로드  </a:t>
            </a:r>
            <a:r>
              <a:rPr lang="en-US" altLang="ko-KR" dirty="0" smtClean="0">
                <a:solidFill>
                  <a:srgbClr val="FF0000"/>
                </a:solidFill>
              </a:rPr>
              <a:t>ICON, </a:t>
            </a:r>
            <a:r>
              <a:rPr lang="ko-KR" altLang="en-US" dirty="0" smtClean="0">
                <a:solidFill>
                  <a:srgbClr val="FF0000"/>
                </a:solidFill>
              </a:rPr>
              <a:t>테이블 내용을 </a:t>
            </a:r>
            <a:r>
              <a:rPr lang="en-US" altLang="ko-KR" dirty="0" smtClean="0">
                <a:solidFill>
                  <a:srgbClr val="FF0000"/>
                </a:solidFill>
              </a:rPr>
              <a:t>EXCEL</a:t>
            </a:r>
            <a:r>
              <a:rPr lang="ko-KR" altLang="en-US" dirty="0" smtClean="0">
                <a:solidFill>
                  <a:srgbClr val="FF0000"/>
                </a:solidFill>
              </a:rPr>
              <a:t>로 저장 및 다운로드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5" y="702733"/>
            <a:ext cx="7419702" cy="5410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발행사의 운용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현황을 보여준다</a:t>
            </a:r>
            <a:endParaRPr lang="en-US" altLang="ko-KR" dirty="0" smtClean="0"/>
          </a:p>
          <a:p>
            <a:r>
              <a:rPr lang="en-US" altLang="ko-KR" dirty="0" smtClean="0"/>
              <a:t>Content </a:t>
            </a:r>
            <a:r>
              <a:rPr lang="ko-KR" altLang="en-US" dirty="0" smtClean="0"/>
              <a:t>영역엔 기본적으로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발행사가</a:t>
            </a:r>
            <a:r>
              <a:rPr lang="ko-KR" altLang="en-US" b="1" dirty="0" smtClean="0">
                <a:solidFill>
                  <a:srgbClr val="FF0000"/>
                </a:solidFill>
              </a:rPr>
              <a:t> 운용하는 상품만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관심종목은 예외</a:t>
            </a:r>
            <a:r>
              <a:rPr lang="en-US" altLang="ko-KR" dirty="0" smtClean="0"/>
              <a:t>)</a:t>
            </a:r>
          </a:p>
        </p:txBody>
      </p:sp>
      <p:sp>
        <p:nvSpPr>
          <p:cNvPr id="8" name="타원 7"/>
          <p:cNvSpPr/>
          <p:nvPr/>
        </p:nvSpPr>
        <p:spPr>
          <a:xfrm>
            <a:off x="1245753" y="16256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71936" y="2111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992982" y="23327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4766650" y="19040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307652" y="19071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908725" y="17209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6385996" y="104985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453991" y="19718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5038627" y="2354905"/>
            <a:ext cx="174638" cy="17463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393138" y="1701714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ETP_OP_02</a:t>
            </a:r>
            <a:endParaRPr lang="ko-KR" altLang="en-US" sz="700" dirty="0"/>
          </a:p>
        </p:txBody>
      </p:sp>
      <p:cxnSp>
        <p:nvCxnSpPr>
          <p:cNvPr id="24" name="꺾인 연결선 23"/>
          <p:cNvCxnSpPr>
            <a:stCxn id="22" idx="0"/>
            <a:endCxn id="23" idx="2"/>
          </p:cNvCxnSpPr>
          <p:nvPr/>
        </p:nvCxnSpPr>
        <p:spPr>
          <a:xfrm rot="16200000" flipV="1">
            <a:off x="4642783" y="1871741"/>
            <a:ext cx="547448" cy="418879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308254" y="2381164"/>
            <a:ext cx="173431" cy="173431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51005" y="1701714"/>
            <a:ext cx="627710" cy="11498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  <a:endParaRPr lang="ko-KR" altLang="en-US" sz="700" dirty="0"/>
          </a:p>
        </p:txBody>
      </p:sp>
      <p:cxnSp>
        <p:nvCxnSpPr>
          <p:cNvPr id="32" name="꺾인 연결선 31"/>
          <p:cNvCxnSpPr>
            <a:stCxn id="28" idx="0"/>
            <a:endCxn id="31" idx="2"/>
          </p:cNvCxnSpPr>
          <p:nvPr/>
        </p:nvCxnSpPr>
        <p:spPr>
          <a:xfrm rot="5400000" flipH="1" flipV="1">
            <a:off x="5147685" y="2063989"/>
            <a:ext cx="564461" cy="6989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5246153" y="1133475"/>
            <a:ext cx="881788" cy="108530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IDX_MNG_06_01</a:t>
            </a:r>
            <a:endParaRPr lang="ko-KR" altLang="en-US" sz="700" dirty="0"/>
          </a:p>
        </p:txBody>
      </p:sp>
      <p:cxnSp>
        <p:nvCxnSpPr>
          <p:cNvPr id="40" name="꺾인 연결선 39"/>
          <p:cNvCxnSpPr>
            <a:endCxn id="35" idx="3"/>
          </p:cNvCxnSpPr>
          <p:nvPr/>
        </p:nvCxnSpPr>
        <p:spPr>
          <a:xfrm rot="10800000">
            <a:off x="6127942" y="1187740"/>
            <a:ext cx="613449" cy="44240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5897270" y="2140037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899651" y="2431456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902028" y="2721967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43" idx="1"/>
            <a:endCxn id="55" idx="1"/>
          </p:cNvCxnSpPr>
          <p:nvPr/>
        </p:nvCxnSpPr>
        <p:spPr>
          <a:xfrm rot="10800000" flipH="1" flipV="1">
            <a:off x="5897270" y="2252349"/>
            <a:ext cx="530192" cy="2539162"/>
          </a:xfrm>
          <a:prstGeom prst="bentConnector3">
            <a:avLst>
              <a:gd name="adj1" fmla="val -67549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6427462" y="4738639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</a:t>
            </a:r>
            <a:endParaRPr lang="ko-KR" altLang="en-US" sz="70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38852" y="4923407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ETP_OP_05</a:t>
            </a:r>
            <a:endParaRPr lang="ko-KR" altLang="en-US" sz="7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427462" y="5124256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ETP_OP_06</a:t>
            </a:r>
            <a:endParaRPr lang="ko-KR" altLang="en-US" sz="700" dirty="0"/>
          </a:p>
        </p:txBody>
      </p:sp>
      <p:cxnSp>
        <p:nvCxnSpPr>
          <p:cNvPr id="60" name="꺾인 연결선 59"/>
          <p:cNvCxnSpPr>
            <a:stCxn id="44" idx="1"/>
            <a:endCxn id="56" idx="1"/>
          </p:cNvCxnSpPr>
          <p:nvPr/>
        </p:nvCxnSpPr>
        <p:spPr>
          <a:xfrm rot="10800000" flipH="1" flipV="1">
            <a:off x="5899650" y="2543767"/>
            <a:ext cx="539201" cy="2432511"/>
          </a:xfrm>
          <a:prstGeom prst="bentConnector3">
            <a:avLst>
              <a:gd name="adj1" fmla="val -50875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5" idx="1"/>
            <a:endCxn id="57" idx="1"/>
          </p:cNvCxnSpPr>
          <p:nvPr/>
        </p:nvCxnSpPr>
        <p:spPr>
          <a:xfrm rot="10800000" flipH="1" flipV="1">
            <a:off x="5902028" y="2834278"/>
            <a:ext cx="525434" cy="2342849"/>
          </a:xfrm>
          <a:prstGeom prst="bentConnector3">
            <a:avLst>
              <a:gd name="adj1" fmla="val -43507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2696654" y="1952745"/>
            <a:ext cx="286411" cy="200055"/>
            <a:chOff x="6154689" y="890060"/>
            <a:chExt cx="286411" cy="200055"/>
          </a:xfrm>
        </p:grpSpPr>
        <p:sp>
          <p:nvSpPr>
            <p:cNvPr id="69" name="타원 68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 9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65400" y="1701714"/>
            <a:ext cx="204893" cy="204893"/>
            <a:chOff x="2565400" y="1701714"/>
            <a:chExt cx="204893" cy="204893"/>
          </a:xfrm>
        </p:grpSpPr>
        <p:sp>
          <p:nvSpPr>
            <p:cNvPr id="4" name="타원 3"/>
            <p:cNvSpPr/>
            <p:nvPr/>
          </p:nvSpPr>
          <p:spPr>
            <a:xfrm>
              <a:off x="2565400" y="1701714"/>
              <a:ext cx="204893" cy="20489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아래쪽 화살표 5"/>
            <p:cNvSpPr/>
            <p:nvPr/>
          </p:nvSpPr>
          <p:spPr>
            <a:xfrm>
              <a:off x="2602705" y="1740022"/>
              <a:ext cx="133051" cy="137886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339450" y="1616864"/>
            <a:ext cx="336950" cy="200055"/>
            <a:chOff x="6146591" y="902207"/>
            <a:chExt cx="286411" cy="170049"/>
          </a:xfrm>
        </p:grpSpPr>
        <p:sp>
          <p:nvSpPr>
            <p:cNvPr id="38" name="타원 37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6591" y="902207"/>
              <a:ext cx="286411" cy="17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 10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하단의 </a:t>
            </a:r>
            <a:r>
              <a:rPr lang="ko-KR" altLang="en-US" dirty="0" err="1" smtClean="0">
                <a:solidFill>
                  <a:srgbClr val="FF0000"/>
                </a:solidFill>
              </a:rPr>
              <a:t>탭메뉴에</a:t>
            </a:r>
            <a:r>
              <a:rPr lang="ko-KR" altLang="en-US" dirty="0" smtClean="0">
                <a:solidFill>
                  <a:srgbClr val="FF0000"/>
                </a:solidFill>
              </a:rPr>
              <a:t> 나온 종목리스트에 대해 검색을 한다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ko-KR" altLang="en-US" dirty="0" err="1" smtClean="0"/>
              <a:t>타이핑될때마다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키워드를 포함한 결과를 아래 리스트에 자동으로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하단탭메뉴가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운용종목</a:t>
            </a:r>
            <a:r>
              <a:rPr lang="en-US" altLang="ko-KR" dirty="0" smtClean="0"/>
              <a:t>’’</a:t>
            </a:r>
            <a:r>
              <a:rPr lang="ko-KR" altLang="en-US" dirty="0" err="1" smtClean="0"/>
              <a:t>일경우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운용종목리스트내</a:t>
            </a:r>
            <a:r>
              <a:rPr lang="ko-KR" altLang="en-US" dirty="0" smtClean="0"/>
              <a:t> 검색을 한다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탭메뉴가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전종목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일 경우 </a:t>
            </a:r>
            <a:r>
              <a:rPr lang="ko-KR" altLang="en-US" dirty="0" err="1" smtClean="0"/>
              <a:t>전종목리스트내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점색을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발행사의 종목만 보여주던지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ETF(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ETN) </a:t>
            </a:r>
            <a:r>
              <a:rPr lang="ko-KR" altLang="en-US" dirty="0" smtClean="0"/>
              <a:t>리스트를 보여준다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sz="800" dirty="0" err="1" smtClean="0"/>
              <a:t>전종목을</a:t>
            </a:r>
            <a:r>
              <a:rPr lang="ko-KR" altLang="en-US" sz="800" dirty="0" smtClean="0"/>
              <a:t> 클릭했을 경우 하단 리스트는 아래와 같이 보여준다</a:t>
            </a:r>
            <a:endParaRPr lang="en-US" altLang="ko-KR" sz="800" dirty="0" smtClean="0"/>
          </a:p>
          <a:p>
            <a:pPr lvl="1"/>
            <a:r>
              <a:rPr lang="ko-KR" altLang="en-US" sz="800" dirty="0" smtClean="0"/>
              <a:t>유저가 소속된 </a:t>
            </a:r>
            <a:r>
              <a:rPr lang="ko-KR" altLang="en-US" sz="800" dirty="0" smtClean="0">
                <a:solidFill>
                  <a:srgbClr val="FF0000"/>
                </a:solidFill>
              </a:rPr>
              <a:t>집단이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ETF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발행사이면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리스트는 전체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ETF</a:t>
            </a:r>
            <a:r>
              <a:rPr lang="ko-KR" altLang="en-US" sz="800" dirty="0" smtClean="0"/>
              <a:t>를 보여준다</a:t>
            </a:r>
            <a:endParaRPr lang="en-US" altLang="ko-KR" sz="800" dirty="0" smtClean="0"/>
          </a:p>
          <a:p>
            <a:pPr lvl="1"/>
            <a:r>
              <a:rPr lang="ko-KR" altLang="en-US" sz="900" dirty="0" smtClean="0"/>
              <a:t>유저가 소속된 집단이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ETN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발행사이면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 리스트는 전체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ETN</a:t>
            </a:r>
            <a:r>
              <a:rPr lang="ko-KR" altLang="en-US" sz="900" dirty="0" smtClean="0"/>
              <a:t>을 보여준다</a:t>
            </a:r>
            <a:endParaRPr lang="en-US" altLang="ko-KR" dirty="0" smtClean="0"/>
          </a:p>
          <a:p>
            <a:r>
              <a:rPr lang="ko-KR" altLang="en-US" dirty="0" smtClean="0"/>
              <a:t>리스트영역을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</a:t>
            </a:r>
            <a:r>
              <a:rPr lang="en-US" altLang="ko-KR" dirty="0" smtClean="0"/>
              <a:t>ETF </a:t>
            </a:r>
            <a:r>
              <a:rPr lang="ko-KR" altLang="en-US" dirty="0" smtClean="0"/>
              <a:t>상세정보화면으로 이동한다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관심종목으로 등록되지 않은 종목은 회색처리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관심종목인 종목은 </a:t>
            </a:r>
            <a:r>
              <a:rPr lang="ko-KR" altLang="en-US" dirty="0" err="1" smtClean="0"/>
              <a:t>노란색으로처리한다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별아이콘은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토글기능을</a:t>
            </a:r>
            <a:r>
              <a:rPr lang="ko-KR" altLang="en-US" dirty="0" smtClean="0"/>
              <a:t> 가지고 있으며 </a:t>
            </a:r>
            <a:r>
              <a:rPr lang="ko-KR" altLang="en-US" dirty="0" err="1" smtClean="0"/>
              <a:t>클릭할때마다</a:t>
            </a:r>
            <a:r>
              <a:rPr lang="ko-KR" altLang="en-US" dirty="0" smtClean="0"/>
              <a:t> 관심종목으로 등록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별아이콘을</a:t>
            </a:r>
            <a:r>
              <a:rPr lang="ko-KR" altLang="en-US" dirty="0" smtClean="0"/>
              <a:t> 클릭하면 노란색으로 바뀌고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관심종목으로 지정된 종목만 보여준다</a:t>
            </a:r>
            <a:r>
              <a:rPr lang="en-US" altLang="ko-KR" dirty="0" smtClean="0"/>
              <a:t> </a:t>
            </a:r>
          </a:p>
          <a:p>
            <a:r>
              <a:rPr lang="ko-KR" altLang="en-US" dirty="0"/>
              <a:t>해당 리스트영역에서 마우스로 </a:t>
            </a:r>
            <a:r>
              <a:rPr lang="ko-KR" altLang="en-US" dirty="0" err="1"/>
              <a:t>스크롤시</a:t>
            </a:r>
            <a:r>
              <a:rPr lang="en-US" altLang="ko-KR" dirty="0"/>
              <a:t>, </a:t>
            </a:r>
            <a:r>
              <a:rPr lang="ko-KR" altLang="en-US" dirty="0"/>
              <a:t>리스트가 스크롤된다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테이블 헤더는 움직이지 않는다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3" t="25955" r="587" b="488"/>
          <a:stretch/>
        </p:blipFill>
        <p:spPr>
          <a:xfrm>
            <a:off x="229597" y="236306"/>
            <a:ext cx="3406738" cy="5951843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520840" y="166354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583614" y="344478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2182723" y="470064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76637" y="4496188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ETP_OP_02</a:t>
            </a:r>
            <a:endParaRPr lang="ko-KR" altLang="en-US" sz="700" dirty="0"/>
          </a:p>
        </p:txBody>
      </p:sp>
      <p:cxnSp>
        <p:nvCxnSpPr>
          <p:cNvPr id="14" name="꺾인 연결선 13"/>
          <p:cNvCxnSpPr>
            <a:stCxn id="12" idx="2"/>
            <a:endCxn id="13" idx="2"/>
          </p:cNvCxnSpPr>
          <p:nvPr/>
        </p:nvCxnSpPr>
        <p:spPr>
          <a:xfrm rot="10800000">
            <a:off x="1090567" y="4601932"/>
            <a:ext cx="1092157" cy="167657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08402" y="304261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pic>
        <p:nvPicPr>
          <p:cNvPr id="18" name="그림 개체 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9" t="6096"/>
          <a:stretch/>
        </p:blipFill>
        <p:spPr>
          <a:xfrm>
            <a:off x="4261323" y="442600"/>
            <a:ext cx="2555757" cy="566139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3340253" y="156969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20" name="꺾인 연결선 19"/>
          <p:cNvCxnSpPr>
            <a:stCxn id="19" idx="6"/>
          </p:cNvCxnSpPr>
          <p:nvPr/>
        </p:nvCxnSpPr>
        <p:spPr>
          <a:xfrm>
            <a:off x="3478139" y="1638636"/>
            <a:ext cx="1525376" cy="1395614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583614" y="2445249"/>
            <a:ext cx="0" cy="37429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 ETP </a:t>
            </a:r>
            <a:r>
              <a:rPr lang="ko-KR" altLang="en-US" dirty="0" smtClean="0"/>
              <a:t>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종목명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단축코드</a:t>
            </a:r>
            <a:r>
              <a:rPr lang="en-US" altLang="ko-KR" strike="sngStrike" dirty="0" smtClean="0">
                <a:solidFill>
                  <a:srgbClr val="FF0000"/>
                </a:solidFill>
              </a:rPr>
              <a:t>, </a:t>
            </a:r>
            <a:r>
              <a:rPr lang="ko-KR" altLang="en-US" strike="sngStrike" dirty="0" smtClean="0">
                <a:solidFill>
                  <a:srgbClr val="FF0000"/>
                </a:solidFill>
              </a:rPr>
              <a:t>상품개요</a:t>
            </a:r>
            <a:r>
              <a:rPr lang="en-US" altLang="ko-KR" strike="sngStrike" dirty="0" smtClean="0">
                <a:solidFill>
                  <a:srgbClr val="FF0000"/>
                </a:solidFill>
              </a:rPr>
              <a:t>(</a:t>
            </a:r>
            <a:r>
              <a:rPr lang="ko-KR" altLang="en-US" strike="sngStrike" dirty="0" err="1" smtClean="0">
                <a:solidFill>
                  <a:srgbClr val="FF0000"/>
                </a:solidFill>
              </a:rPr>
              <a:t>있을경우에한해</a:t>
            </a:r>
            <a:r>
              <a:rPr lang="en-US" altLang="ko-KR" strike="sngStrike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 smtClean="0"/>
              <a:t>링크를 클릭하면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ETP</a:t>
            </a:r>
            <a:r>
              <a:rPr lang="ko-KR" altLang="en-US" b="1" dirty="0" smtClean="0"/>
              <a:t>관리</a:t>
            </a:r>
            <a:r>
              <a:rPr lang="en-US" altLang="ko-KR" b="1" dirty="0" smtClean="0"/>
              <a:t>HOME(ETP_OP_01)</a:t>
            </a:r>
            <a:r>
              <a:rPr lang="ko-KR" altLang="en-US" b="1" dirty="0" smtClean="0"/>
              <a:t>로 </a:t>
            </a:r>
            <a:r>
              <a:rPr lang="ko-KR" altLang="en-US" dirty="0" smtClean="0"/>
              <a:t>돌아간다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종목의 시세를 보여준다</a:t>
            </a:r>
            <a:endParaRPr lang="en-US" altLang="ko-KR" dirty="0" smtClean="0"/>
          </a:p>
          <a:p>
            <a:r>
              <a:rPr lang="ko-KR" altLang="en-US" dirty="0" smtClean="0"/>
              <a:t>차트는 지수정보</a:t>
            </a:r>
            <a:r>
              <a:rPr lang="en-US" altLang="ko-KR" dirty="0" smtClean="0"/>
              <a:t>(IDX_MNG_03)</a:t>
            </a:r>
            <a:r>
              <a:rPr lang="ko-KR" altLang="en-US" dirty="0" smtClean="0"/>
              <a:t>과 동일하며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종목과 기초지수의 정보를 같이 보여준다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의 기본정보</a:t>
            </a:r>
            <a:endParaRPr lang="en-US" altLang="ko-KR" dirty="0" smtClean="0"/>
          </a:p>
          <a:p>
            <a:r>
              <a:rPr lang="ko-KR" altLang="en-US" dirty="0" smtClean="0"/>
              <a:t>기초지수 기본정보</a:t>
            </a:r>
            <a:endParaRPr lang="en-US" altLang="ko-KR" dirty="0" smtClean="0"/>
          </a:p>
          <a:p>
            <a:r>
              <a:rPr lang="ko-KR" altLang="en-US" dirty="0" smtClean="0"/>
              <a:t>버튼을 클릭하면 기초지수정보조회화면이 </a:t>
            </a:r>
            <a:r>
              <a:rPr lang="ko-KR" altLang="en-US" dirty="0" err="1" smtClean="0"/>
              <a:t>팝업된다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투자지표 정보</a:t>
            </a:r>
            <a:endParaRPr lang="en-US" altLang="ko-KR" dirty="0" smtClean="0"/>
          </a:p>
          <a:p>
            <a:r>
              <a:rPr lang="en-US" altLang="ko-KR" dirty="0" smtClean="0"/>
              <a:t>ETF. ETN, INDEX </a:t>
            </a:r>
            <a:r>
              <a:rPr lang="ko-KR" altLang="en-US" dirty="0" smtClean="0"/>
              <a:t>별로 전체리스트를 보여준다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리스트 영역을 클릭하면 해당 정보를 왼쪽 </a:t>
            </a:r>
            <a:r>
              <a:rPr lang="ko-KR" altLang="en-US" dirty="0" err="1" smtClean="0">
                <a:solidFill>
                  <a:srgbClr val="FF0000"/>
                </a:solidFill>
              </a:rPr>
              <a:t>컨텐츠</a:t>
            </a:r>
            <a:r>
              <a:rPr lang="ko-KR" altLang="en-US" dirty="0" smtClean="0">
                <a:solidFill>
                  <a:srgbClr val="FF0000"/>
                </a:solidFill>
              </a:rPr>
              <a:t> 영역에 보여준다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분석정보를 </a:t>
            </a:r>
            <a:r>
              <a:rPr lang="en-US" altLang="ko-KR" dirty="0" err="1" smtClean="0">
                <a:solidFill>
                  <a:srgbClr val="FF0000"/>
                </a:solidFill>
              </a:rPr>
              <a:t>defaul</a:t>
            </a:r>
            <a:r>
              <a:rPr lang="ko-KR" altLang="en-US" dirty="0" smtClean="0">
                <a:solidFill>
                  <a:srgbClr val="FF0000"/>
                </a:solidFill>
              </a:rPr>
              <a:t>로 배치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기본정보는 </a:t>
            </a:r>
            <a:r>
              <a:rPr lang="ko-KR" altLang="en-US" dirty="0" err="1" smtClean="0">
                <a:solidFill>
                  <a:srgbClr val="FF0000"/>
                </a:solidFill>
              </a:rPr>
              <a:t>탭메뉴를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클릭할때</a:t>
            </a:r>
            <a:r>
              <a:rPr lang="ko-KR" altLang="en-US" dirty="0" smtClean="0">
                <a:solidFill>
                  <a:srgbClr val="FF0000"/>
                </a:solidFill>
              </a:rPr>
              <a:t> 보여준다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5" y="352955"/>
            <a:ext cx="6730609" cy="609494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종목의 기본 정보 및 시세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기초지수정보를 조회한다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609725" y="11138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376546" y="10616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36058" y="13471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559684" y="189616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714677" y="33735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087429" y="33905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688310" y="5072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4421025" y="445420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394619" y="10752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82005" y="4947904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119891" y="1478491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ETP_OP_01</a:t>
            </a:r>
            <a:endParaRPr lang="ko-KR" altLang="en-US" sz="700" dirty="0"/>
          </a:p>
        </p:txBody>
      </p:sp>
      <p:cxnSp>
        <p:nvCxnSpPr>
          <p:cNvPr id="19" name="꺾인 연결선 18"/>
          <p:cNvCxnSpPr>
            <a:stCxn id="9" idx="4"/>
            <a:endCxn id="18" idx="1"/>
          </p:cNvCxnSpPr>
          <p:nvPr/>
        </p:nvCxnSpPr>
        <p:spPr>
          <a:xfrm rot="5400000">
            <a:off x="5116777" y="1202650"/>
            <a:ext cx="331827" cy="325598"/>
          </a:xfrm>
          <a:prstGeom prst="bentConnector4">
            <a:avLst>
              <a:gd name="adj1" fmla="val 42033"/>
              <a:gd name="adj2" fmla="val 170209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5" idx="6"/>
            <a:endCxn id="17" idx="0"/>
          </p:cNvCxnSpPr>
          <p:nvPr/>
        </p:nvCxnSpPr>
        <p:spPr>
          <a:xfrm>
            <a:off x="4558911" y="4523152"/>
            <a:ext cx="805966" cy="424752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748302" y="24054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662289" y="2367941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ko-KR" altLang="en-US" sz="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꺾인 연결선 23"/>
          <p:cNvCxnSpPr>
            <a:stCxn id="21" idx="2"/>
          </p:cNvCxnSpPr>
          <p:nvPr/>
        </p:nvCxnSpPr>
        <p:spPr>
          <a:xfrm rot="5400000">
            <a:off x="5513712" y="2503494"/>
            <a:ext cx="220331" cy="38011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557552" y="314332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469444" y="3104543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</a:rPr>
              <a:t>11</a:t>
            </a:r>
            <a:endParaRPr lang="ko-KR" altLang="en-US" sz="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11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4.1.2 ETP </a:t>
            </a:r>
            <a:r>
              <a:rPr lang="ko-KR" altLang="en-US" dirty="0" smtClean="0"/>
              <a:t>기본정보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ETP_OP_02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현재가와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등락률을 표시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대비와 등락률은 폰트를 작게</a:t>
            </a:r>
            <a:endParaRPr lang="en-US" altLang="ko-KR" dirty="0" smtClean="0"/>
          </a:p>
          <a:p>
            <a:r>
              <a:rPr lang="en-US" altLang="ko-KR" dirty="0" smtClean="0"/>
              <a:t>ETF</a:t>
            </a:r>
            <a:r>
              <a:rPr lang="ko-KR" altLang="en-US" dirty="0" err="1" smtClean="0"/>
              <a:t>일경우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Inav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 ETN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IIV</a:t>
            </a:r>
            <a:r>
              <a:rPr lang="ko-KR" altLang="en-US" dirty="0" smtClean="0"/>
              <a:t> 와 그 등락률을 표시</a:t>
            </a:r>
            <a:r>
              <a:rPr lang="en-US" altLang="ko-KR" dirty="0" smtClean="0"/>
              <a:t>. </a:t>
            </a:r>
            <a:r>
              <a:rPr lang="en-US" altLang="ko-KR" dirty="0" smtClean="0">
                <a:solidFill>
                  <a:srgbClr val="FF0000"/>
                </a:solidFill>
              </a:rPr>
              <a:t>(ETF/ETN</a:t>
            </a:r>
            <a:r>
              <a:rPr lang="ko-KR" altLang="en-US" dirty="0" smtClean="0">
                <a:solidFill>
                  <a:srgbClr val="FF0000"/>
                </a:solidFill>
              </a:rPr>
              <a:t>에 따라 </a:t>
            </a:r>
            <a:r>
              <a:rPr lang="ko-KR" altLang="en-US" dirty="0" err="1" smtClean="0">
                <a:solidFill>
                  <a:srgbClr val="FF0000"/>
                </a:solidFill>
              </a:rPr>
              <a:t>라벨명을</a:t>
            </a:r>
            <a:r>
              <a:rPr lang="ko-KR" altLang="en-US" dirty="0" smtClean="0">
                <a:solidFill>
                  <a:srgbClr val="FF0000"/>
                </a:solidFill>
              </a:rPr>
              <a:t> 다르게 한다</a:t>
            </a:r>
            <a:r>
              <a:rPr lang="en-US" altLang="ko-KR" dirty="0" smtClean="0">
                <a:solidFill>
                  <a:srgbClr val="FF0000"/>
                </a:solidFill>
              </a:rPr>
              <a:t>. ETF: </a:t>
            </a:r>
            <a:r>
              <a:rPr lang="en-US" altLang="ko-KR" dirty="0" err="1" smtClean="0">
                <a:solidFill>
                  <a:srgbClr val="FF0000"/>
                </a:solidFill>
              </a:rPr>
              <a:t>iNAV</a:t>
            </a:r>
            <a:r>
              <a:rPr lang="en-US" altLang="ko-KR" dirty="0" smtClean="0">
                <a:solidFill>
                  <a:srgbClr val="FF0000"/>
                </a:solidFill>
              </a:rPr>
              <a:t>, ETN: IIV)</a:t>
            </a:r>
          </a:p>
          <a:p>
            <a:r>
              <a:rPr lang="ko-KR" altLang="en-US" dirty="0" smtClean="0"/>
              <a:t>기초지수의 </a:t>
            </a:r>
            <a:r>
              <a:rPr lang="ko-KR" altLang="en-US" dirty="0" err="1" smtClean="0"/>
              <a:t>현재가와</a:t>
            </a:r>
            <a:r>
              <a:rPr lang="ko-KR" altLang="en-US" dirty="0" smtClean="0"/>
              <a:t> 등락률을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ETF</a:t>
            </a:r>
            <a:r>
              <a:rPr lang="ko-KR" altLang="en-US" dirty="0" smtClean="0">
                <a:solidFill>
                  <a:srgbClr val="FF0000"/>
                </a:solidFill>
              </a:rPr>
              <a:t>중 배율이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이 아닌 종목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레버리지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인버스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에 대해서는 참고지수의 현재가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등락률을 보여준다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ETN</a:t>
            </a:r>
            <a:r>
              <a:rPr lang="ko-KR" altLang="en-US" dirty="0" smtClean="0">
                <a:solidFill>
                  <a:srgbClr val="FF0000"/>
                </a:solidFill>
              </a:rPr>
              <a:t>은 배율에 상관없이 기초지수의 시세를 보여준다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시가총액을 </a:t>
            </a: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십억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/>
              <a:t>단위로 보여준다</a:t>
            </a:r>
            <a:endParaRPr lang="en-US" altLang="ko-KR" dirty="0" smtClean="0"/>
          </a:p>
          <a:p>
            <a:r>
              <a:rPr lang="ko-KR" altLang="en-US" dirty="0" smtClean="0"/>
              <a:t>거래량을 보여주고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하단에 거래량 이동평균</a:t>
            </a:r>
            <a:r>
              <a:rPr lang="en-US" altLang="ko-KR" dirty="0" smtClean="0"/>
              <a:t>60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(3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보여준다</a:t>
            </a:r>
            <a:endParaRPr lang="en-US" altLang="ko-KR" dirty="0" smtClean="0"/>
          </a:p>
          <a:p>
            <a:r>
              <a:rPr lang="ko-KR" altLang="en-US" dirty="0" smtClean="0"/>
              <a:t>거래대금을 </a:t>
            </a: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천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/>
              <a:t>단위로 보여준다 하단에 거래대금 이동평균</a:t>
            </a:r>
            <a:r>
              <a:rPr lang="en-US" altLang="ko-KR" dirty="0" smtClean="0"/>
              <a:t>60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(3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보여준다</a:t>
            </a:r>
            <a:endParaRPr lang="en-US" altLang="ko-KR" dirty="0" smtClean="0"/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r="21420" b="73560"/>
          <a:stretch/>
        </p:blipFill>
        <p:spPr>
          <a:xfrm>
            <a:off x="106817" y="2362201"/>
            <a:ext cx="7438911" cy="2301240"/>
          </a:xfrm>
        </p:spPr>
      </p:pic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38353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71953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111093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911193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4790474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842034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9383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 smtClean="0"/>
              <a:t>1. IA(Information Architecture)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</a:p>
          <a:p>
            <a:pPr marL="0" indent="0">
              <a:buNone/>
            </a:pPr>
            <a:r>
              <a:rPr lang="en-US" altLang="ko-KR" sz="2000" dirty="0" smtClean="0"/>
              <a:t>2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공통모듈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2.1 Screen Layout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2.2 Header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2.3 Side Navigation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2.4 Tab Menu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2.5 Control Panel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2.6 Contents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2.7 Footer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 smtClean="0"/>
              <a:t>지수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3.1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3.2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지수등록관리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4. ETP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4.1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4.2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상장관리</a:t>
            </a:r>
            <a:endParaRPr lang="ko-KR" alt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4.1.3 ETP </a:t>
            </a:r>
            <a:r>
              <a:rPr lang="ko-KR" altLang="en-US" dirty="0" smtClean="0"/>
              <a:t>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가격기준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기초지수가격 에 대한 기간별 수익률을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그래프로표현한다</a:t>
            </a:r>
            <a:endParaRPr lang="en-US" altLang="ko-KR" dirty="0" smtClean="0"/>
          </a:p>
          <a:p>
            <a:r>
              <a:rPr lang="ko-KR" altLang="en-US" dirty="0" err="1" smtClean="0"/>
              <a:t>비교자산군을</a:t>
            </a:r>
            <a:r>
              <a:rPr lang="ko-KR" altLang="en-US" dirty="0" smtClean="0"/>
              <a:t> 추가할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버튼명을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비교하기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(2019.04.12) – </a:t>
            </a:r>
            <a:r>
              <a:rPr lang="ko-KR" altLang="en-US" dirty="0" smtClean="0"/>
              <a:t>조회가능 종목</a:t>
            </a:r>
            <a:r>
              <a:rPr lang="en-US" altLang="ko-KR" dirty="0" smtClean="0"/>
              <a:t>:  ETP, ETN, </a:t>
            </a:r>
            <a:r>
              <a:rPr lang="ko-KR" altLang="en-US" dirty="0" smtClean="0"/>
              <a:t>기초지수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일반종목은 조회 또는 추가 불가</a:t>
            </a:r>
            <a:r>
              <a:rPr lang="en-US" altLang="ko-KR" dirty="0" smtClean="0"/>
              <a:t>!)</a:t>
            </a:r>
          </a:p>
          <a:p>
            <a:r>
              <a:rPr lang="ko-KR" altLang="en-US" dirty="0" smtClean="0"/>
              <a:t>포트폴리오정보는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정보를 통해 보여주고 비중기준 </a:t>
            </a:r>
            <a:r>
              <a:rPr lang="en-US" altLang="ko-KR" dirty="0" smtClean="0"/>
              <a:t>TOP10 </a:t>
            </a:r>
            <a:r>
              <a:rPr lang="ko-KR" altLang="en-US" dirty="0" smtClean="0"/>
              <a:t>종목을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링크를 클릭하면 모든 종목의 비중정보가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r>
              <a:rPr lang="ko-KR" altLang="en-US" dirty="0" smtClean="0"/>
              <a:t>성과 비교는 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종목 까지 가능하도록 한다</a:t>
            </a:r>
            <a:r>
              <a:rPr lang="en-US" altLang="ko-KR" dirty="0" smtClean="0"/>
              <a:t>. (5</a:t>
            </a:r>
            <a:r>
              <a:rPr lang="ko-KR" altLang="en-US" dirty="0" smtClean="0"/>
              <a:t>종목 이상 선택은 불가</a:t>
            </a:r>
            <a:r>
              <a:rPr lang="en-US" altLang="ko-KR" dirty="0" smtClean="0"/>
              <a:t>!)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- </a:t>
            </a:r>
            <a:r>
              <a:rPr lang="ko-KR" altLang="en-US" dirty="0" smtClean="0"/>
              <a:t>최초화면 </a:t>
            </a:r>
            <a:r>
              <a:rPr lang="ko-KR" altLang="en-US" dirty="0" err="1" smtClean="0"/>
              <a:t>조회시</a:t>
            </a:r>
            <a:r>
              <a:rPr lang="ko-KR" altLang="en-US" dirty="0" smtClean="0"/>
              <a:t> 디폴트 값으로 해당종목의 </a:t>
            </a:r>
            <a:r>
              <a:rPr lang="en-US" altLang="ko-KR" dirty="0" smtClean="0"/>
              <a:t>1) PRICE, 2) NAV, 3) </a:t>
            </a:r>
            <a:r>
              <a:rPr lang="ko-KR" altLang="en-US" dirty="0" smtClean="0"/>
              <a:t>기초지수 를 보여준다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- </a:t>
            </a:r>
            <a:r>
              <a:rPr lang="ko-KR" altLang="en-US" dirty="0" smtClean="0"/>
              <a:t>추가한 종목은 </a:t>
            </a:r>
            <a:r>
              <a:rPr lang="en-US" altLang="ko-KR" dirty="0" smtClean="0"/>
              <a:t>TRASH</a:t>
            </a:r>
            <a:r>
              <a:rPr lang="ko-KR" altLang="en-US" dirty="0" smtClean="0"/>
              <a:t>버튼을 클릭하여 삭제가 가능하도록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종목의 </a:t>
            </a:r>
            <a:r>
              <a:rPr lang="en-US" altLang="ko-KR" dirty="0" smtClean="0"/>
              <a:t>PRICE </a:t>
            </a:r>
            <a:r>
              <a:rPr lang="ko-KR" altLang="en-US" dirty="0" smtClean="0"/>
              <a:t>성과는 지울 수 없게 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6. </a:t>
            </a:r>
            <a:r>
              <a:rPr lang="ko-KR" altLang="en-US" dirty="0" err="1" smtClean="0">
                <a:solidFill>
                  <a:srgbClr val="FF0000"/>
                </a:solidFill>
              </a:rPr>
              <a:t>섹터별</a:t>
            </a:r>
            <a:r>
              <a:rPr lang="ko-KR" altLang="en-US" dirty="0" smtClean="0">
                <a:solidFill>
                  <a:srgbClr val="FF0000"/>
                </a:solidFill>
              </a:rPr>
              <a:t> 비중정보를 </a:t>
            </a:r>
            <a:r>
              <a:rPr lang="ko-KR" altLang="en-US" dirty="0" err="1" smtClean="0">
                <a:solidFill>
                  <a:srgbClr val="FF0000"/>
                </a:solidFill>
              </a:rPr>
              <a:t>차르로</a:t>
            </a:r>
            <a:r>
              <a:rPr lang="ko-KR" altLang="en-US" dirty="0" smtClean="0">
                <a:solidFill>
                  <a:srgbClr val="FF0000"/>
                </a:solidFill>
              </a:rPr>
              <a:t> 보여준다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</a:t>
            </a:r>
            <a:r>
              <a:rPr lang="ko-KR" altLang="en-US" dirty="0" smtClean="0">
                <a:solidFill>
                  <a:srgbClr val="FF0000"/>
                </a:solidFill>
              </a:rPr>
              <a:t>차트유형</a:t>
            </a:r>
            <a:r>
              <a:rPr lang="en-US" altLang="ko-KR" dirty="0" smtClean="0">
                <a:solidFill>
                  <a:srgbClr val="FF0000"/>
                </a:solidFill>
              </a:rPr>
              <a:t>: vertical bar chart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7. </a:t>
            </a:r>
            <a:r>
              <a:rPr lang="ko-KR" altLang="en-US" dirty="0" smtClean="0">
                <a:solidFill>
                  <a:srgbClr val="FF0000"/>
                </a:solidFill>
              </a:rPr>
              <a:t>분석정보를 </a:t>
            </a:r>
            <a:r>
              <a:rPr lang="en-US" altLang="ko-KR" dirty="0" smtClean="0">
                <a:solidFill>
                  <a:srgbClr val="FF0000"/>
                </a:solidFill>
              </a:rPr>
              <a:t>Default</a:t>
            </a:r>
            <a:r>
              <a:rPr lang="ko-KR" altLang="en-US" dirty="0" smtClean="0">
                <a:solidFill>
                  <a:srgbClr val="FF0000"/>
                </a:solidFill>
              </a:rPr>
              <a:t>로 </a:t>
            </a:r>
            <a:r>
              <a:rPr lang="en-US" altLang="ko-KR" dirty="0" smtClean="0">
                <a:solidFill>
                  <a:srgbClr val="FF0000"/>
                </a:solidFill>
              </a:rPr>
              <a:t>set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	</a:t>
            </a:r>
            <a:r>
              <a:rPr lang="en-US" altLang="ko-KR" dirty="0" smtClean="0">
                <a:solidFill>
                  <a:srgbClr val="FF0000"/>
                </a:solidFill>
              </a:rPr>
              <a:t>	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54" y="355600"/>
            <a:ext cx="4871720" cy="6089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540782" y="25614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057437" y="359023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540782" y="393775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436287" y="386881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77251" y="3590238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cxnSp>
        <p:nvCxnSpPr>
          <p:cNvPr id="12" name="꺾인 연결선 11"/>
          <p:cNvCxnSpPr>
            <a:stCxn id="8" idx="6"/>
            <a:endCxn id="11" idx="1"/>
          </p:cNvCxnSpPr>
          <p:nvPr/>
        </p:nvCxnSpPr>
        <p:spPr>
          <a:xfrm flipV="1">
            <a:off x="2195323" y="3643110"/>
            <a:ext cx="481928" cy="1607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10" idx="0"/>
            <a:endCxn id="11" idx="2"/>
          </p:cNvCxnSpPr>
          <p:nvPr/>
        </p:nvCxnSpPr>
        <p:spPr>
          <a:xfrm rot="5400000" flipH="1" flipV="1">
            <a:off x="2696259" y="3504953"/>
            <a:ext cx="172835" cy="55489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1576614" y="30510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8" name="타원 17"/>
          <p:cNvSpPr/>
          <p:nvPr/>
        </p:nvSpPr>
        <p:spPr>
          <a:xfrm>
            <a:off x="1540782" y="49052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2844649" y="233134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483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4.1.4 ETP </a:t>
            </a:r>
            <a:r>
              <a:rPr lang="ko-KR" altLang="en-US" dirty="0" smtClean="0"/>
              <a:t>분석정보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단축코드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r>
              <a:rPr lang="en-US" altLang="ko-KR" dirty="0" smtClean="0"/>
              <a:t>ETF/ETN/INDEX</a:t>
            </a:r>
            <a:r>
              <a:rPr lang="ko-KR" altLang="en-US" dirty="0" smtClean="0"/>
              <a:t> 별로 </a:t>
            </a:r>
            <a:r>
              <a:rPr lang="en-US" altLang="ko-KR" dirty="0" smtClean="0"/>
              <a:t>TAB MENU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 smtClean="0"/>
              <a:t>복수개의 종목을 선택가능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향후 성능 </a:t>
            </a:r>
            <a:r>
              <a:rPr lang="ko-KR" altLang="en-US" dirty="0" err="1" smtClean="0"/>
              <a:t>검토후</a:t>
            </a:r>
            <a:r>
              <a:rPr lang="ko-KR" altLang="en-US" dirty="0" smtClean="0"/>
              <a:t> 재조정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버튼을 누르면 성능조회화면</a:t>
            </a:r>
            <a:r>
              <a:rPr lang="en-US" altLang="ko-KR" dirty="0" smtClean="0"/>
              <a:t>(ETP_OP_03)</a:t>
            </a:r>
            <a:r>
              <a:rPr lang="ko-KR" altLang="en-US" dirty="0" smtClean="0"/>
              <a:t>에 해당종목이 추가된다</a:t>
            </a:r>
            <a:endParaRPr lang="en-US" altLang="ko-KR" dirty="0" smtClean="0"/>
          </a:p>
          <a:p>
            <a:r>
              <a:rPr lang="en-US" altLang="ko-KR" dirty="0" smtClean="0"/>
              <a:t>ETP </a:t>
            </a:r>
            <a:r>
              <a:rPr lang="ko-KR" altLang="en-US" dirty="0" smtClean="0"/>
              <a:t>구성종목의 비중을 나타내준다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" r="-57" b="-817"/>
          <a:stretch/>
        </p:blipFill>
        <p:spPr>
          <a:xfrm>
            <a:off x="617563" y="400491"/>
            <a:ext cx="6417551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19512" y="22065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950569" y="24329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829224" y="28308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546090" y="2501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447291" y="40077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556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4.1.5 </a:t>
            </a:r>
            <a:r>
              <a:rPr lang="en-US" altLang="ko-KR" dirty="0"/>
              <a:t>ETP </a:t>
            </a:r>
            <a:r>
              <a:rPr lang="ko-KR" altLang="en-US" dirty="0" smtClean="0"/>
              <a:t>투자지표 산출현황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투자지표산출과 관련한 항목을 모아서 테이블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세팅한다</a:t>
            </a:r>
            <a:endParaRPr lang="en-US" altLang="ko-KR" dirty="0" smtClean="0"/>
          </a:p>
          <a:p>
            <a:r>
              <a:rPr lang="ko-KR" altLang="en-US" dirty="0" smtClean="0"/>
              <a:t>아이콘을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종목의 투자지표 상세산출현황이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PDF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: ETP_OP_04_01</a:t>
            </a:r>
          </a:p>
          <a:p>
            <a:pPr lvl="1"/>
            <a:r>
              <a:rPr lang="ko-KR" altLang="en-US" dirty="0" smtClean="0"/>
              <a:t>지수연동방식</a:t>
            </a:r>
            <a:r>
              <a:rPr lang="en-US" altLang="ko-KR" dirty="0" smtClean="0"/>
              <a:t>: ETP_OP_04_03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1" y="694267"/>
            <a:ext cx="7419702" cy="5410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투자지표산출 현황은 컨트롤패널의 </a:t>
            </a:r>
            <a:r>
              <a:rPr lang="ko-KR" altLang="en-US" dirty="0" err="1" smtClean="0"/>
              <a:t>운용지원툴에서</a:t>
            </a:r>
            <a:r>
              <a:rPr lang="ko-KR" altLang="en-US" dirty="0" smtClean="0"/>
              <a:t>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ETP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투자지푠산출과</a:t>
            </a:r>
            <a:r>
              <a:rPr lang="ko-KR" altLang="en-US" dirty="0" smtClean="0"/>
              <a:t> 관련한 정보를 모아서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158673" y="20517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467596" y="24066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1985" y="1389150"/>
            <a:ext cx="765743" cy="250117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ETP_OP_04_01</a:t>
            </a:r>
          </a:p>
          <a:p>
            <a:pPr algn="ctr"/>
            <a:r>
              <a:rPr lang="en-US" altLang="ko-KR" sz="700" dirty="0" smtClean="0"/>
              <a:t>ETP_OP_04_03</a:t>
            </a:r>
            <a:endParaRPr lang="ko-KR" altLang="en-US" sz="700" dirty="0"/>
          </a:p>
        </p:txBody>
      </p:sp>
      <p:cxnSp>
        <p:nvCxnSpPr>
          <p:cNvPr id="11" name="꺾인 연결선 10"/>
          <p:cNvCxnSpPr>
            <a:stCxn id="9" idx="0"/>
            <a:endCxn id="10" idx="2"/>
          </p:cNvCxnSpPr>
          <p:nvPr/>
        </p:nvCxnSpPr>
        <p:spPr>
          <a:xfrm rot="5400000" flipH="1" flipV="1">
            <a:off x="5281992" y="1893814"/>
            <a:ext cx="767412" cy="258318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260424" y="2090512"/>
            <a:ext cx="3242072" cy="16682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4.1.6 </a:t>
            </a:r>
            <a:r>
              <a:rPr lang="en-US" altLang="ko-KR" dirty="0"/>
              <a:t>ETP </a:t>
            </a:r>
            <a:r>
              <a:rPr lang="ko-KR" altLang="en-US" dirty="0"/>
              <a:t>투자지표 </a:t>
            </a:r>
            <a:r>
              <a:rPr lang="ko-KR" altLang="en-US" dirty="0" smtClean="0"/>
              <a:t>산출 계산기</a:t>
            </a:r>
            <a:r>
              <a:rPr lang="en-US" altLang="ko-KR" dirty="0" smtClean="0"/>
              <a:t>(PDF)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</a:t>
            </a:r>
            <a:r>
              <a:rPr lang="ko-KR" altLang="en-US" dirty="0" err="1" smtClean="0"/>
              <a:t>토글버튼을</a:t>
            </a:r>
            <a:r>
              <a:rPr lang="ko-KR" altLang="en-US" dirty="0" smtClean="0"/>
              <a:t> 클릭하면 시뮬레이션모드로 진입한다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시뮬레이션모드에서는 포트폴리오 종목추가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주식수를 조정하여 투자지표를 산출해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endParaRPr lang="en-US" altLang="ko-KR" dirty="0" smtClean="0"/>
          </a:p>
          <a:p>
            <a:r>
              <a:rPr lang="ko-KR" altLang="en-US" dirty="0" smtClean="0"/>
              <a:t>외부공표 </a:t>
            </a:r>
            <a:r>
              <a:rPr lang="en-US" altLang="ko-KR" dirty="0" smtClean="0"/>
              <a:t>INAV</a:t>
            </a:r>
            <a:r>
              <a:rPr lang="ko-KR" altLang="en-US" dirty="0" smtClean="0"/>
              <a:t>는 실제 운영서버에서 산출되어 분배되는 값이다</a:t>
            </a:r>
            <a:endParaRPr lang="en-US" altLang="ko-KR" dirty="0" smtClean="0"/>
          </a:p>
          <a:p>
            <a:r>
              <a:rPr lang="en-US" altLang="ko-KR" dirty="0" smtClean="0"/>
              <a:t>INAV</a:t>
            </a:r>
            <a:r>
              <a:rPr lang="ko-KR" altLang="en-US" dirty="0" smtClean="0"/>
              <a:t>계산결과는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운영서버와 동일하게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플랫폼에 </a:t>
            </a:r>
            <a:r>
              <a:rPr lang="ko-KR" altLang="en-US" dirty="0" err="1" smtClean="0"/>
              <a:t>산출로직을</a:t>
            </a:r>
            <a:r>
              <a:rPr lang="ko-KR" altLang="en-US" dirty="0" smtClean="0"/>
              <a:t> 통해 계산된 값이다</a:t>
            </a:r>
            <a:endParaRPr lang="en-US" altLang="ko-KR" dirty="0" smtClean="0"/>
          </a:p>
          <a:p>
            <a:r>
              <a:rPr lang="ko-KR" altLang="en-US" dirty="0" smtClean="0"/>
              <a:t>데이터의 기준일자를 표시한다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계산기 내용을 </a:t>
            </a:r>
            <a:r>
              <a:rPr lang="en-US" altLang="ko-KR" dirty="0" smtClean="0">
                <a:solidFill>
                  <a:srgbClr val="FF0000"/>
                </a:solidFill>
              </a:rPr>
              <a:t>EXCEL</a:t>
            </a:r>
            <a:r>
              <a:rPr lang="ko-KR" altLang="en-US" dirty="0" smtClean="0">
                <a:solidFill>
                  <a:srgbClr val="FF0000"/>
                </a:solidFill>
              </a:rPr>
              <a:t>로 변환 후 다운로드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582182" y="12219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12596" y="1081094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ETP_OP_04_02</a:t>
            </a:r>
          </a:p>
        </p:txBody>
      </p:sp>
      <p:sp>
        <p:nvSpPr>
          <p:cNvPr id="9" name="타원 8"/>
          <p:cNvSpPr/>
          <p:nvPr/>
        </p:nvSpPr>
        <p:spPr>
          <a:xfrm>
            <a:off x="182780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09856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307862" y="22354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cxnSp>
        <p:nvCxnSpPr>
          <p:cNvPr id="12" name="꺾인 연결선 11"/>
          <p:cNvCxnSpPr>
            <a:stCxn id="7" idx="6"/>
            <a:endCxn id="8" idx="2"/>
          </p:cNvCxnSpPr>
          <p:nvPr/>
        </p:nvCxnSpPr>
        <p:spPr>
          <a:xfrm flipV="1">
            <a:off x="2720068" y="1185863"/>
            <a:ext cx="475400" cy="105066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6048473" y="1119539"/>
            <a:ext cx="204893" cy="204893"/>
            <a:chOff x="2565400" y="1701714"/>
            <a:chExt cx="204893" cy="204893"/>
          </a:xfrm>
        </p:grpSpPr>
        <p:sp>
          <p:nvSpPr>
            <p:cNvPr id="14" name="타원 13"/>
            <p:cNvSpPr/>
            <p:nvPr/>
          </p:nvSpPr>
          <p:spPr>
            <a:xfrm>
              <a:off x="2565400" y="1701714"/>
              <a:ext cx="204893" cy="20489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아래쪽 화살표 14"/>
            <p:cNvSpPr/>
            <p:nvPr/>
          </p:nvSpPr>
          <p:spPr>
            <a:xfrm>
              <a:off x="2602705" y="1740022"/>
              <a:ext cx="133051" cy="137886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/>
          <p:cNvSpPr/>
          <p:nvPr/>
        </p:nvSpPr>
        <p:spPr>
          <a:xfrm>
            <a:off x="5910587" y="105412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3946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4.1.7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(PDF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최초진입시</a:t>
            </a:r>
            <a:r>
              <a:rPr lang="ko-KR" altLang="en-US" dirty="0" smtClean="0"/>
              <a:t> 플레이버튼은 중단상태로 되어 있으며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하단의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수량 정보를 가지고 투자지표를 산출한다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활성화되어있는</a:t>
            </a:r>
            <a:r>
              <a:rPr lang="ko-KR" altLang="en-US" dirty="0" smtClean="0"/>
              <a:t> 버튼을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투자지표산출을 중단한다</a:t>
            </a:r>
            <a:endParaRPr lang="en-US" altLang="ko-KR" dirty="0" smtClean="0"/>
          </a:p>
          <a:p>
            <a:r>
              <a:rPr lang="ko-KR" altLang="en-US" dirty="0" smtClean="0"/>
              <a:t>하단의 내역을 수정하고 시뮬레이션을 다시 </a:t>
            </a:r>
            <a:r>
              <a:rPr lang="ko-KR" altLang="en-US" dirty="0" err="1" smtClean="0"/>
              <a:t>돌릴때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하여 산출한다</a:t>
            </a:r>
            <a:endParaRPr lang="en-US" altLang="ko-KR" dirty="0" smtClean="0"/>
          </a:p>
          <a:p>
            <a:r>
              <a:rPr lang="ko-KR" altLang="en-US" dirty="0" smtClean="0"/>
              <a:t>시뮬레이션모드에 들어오면 </a:t>
            </a:r>
            <a:r>
              <a:rPr lang="en-US" altLang="ko-KR" dirty="0" smtClean="0"/>
              <a:t>CU</a:t>
            </a:r>
            <a:r>
              <a:rPr lang="ko-KR" altLang="en-US" dirty="0" smtClean="0"/>
              <a:t>수량을 </a:t>
            </a:r>
            <a:r>
              <a:rPr lang="ko-KR" altLang="en-US" dirty="0" err="1" smtClean="0"/>
              <a:t>바꿀수</a:t>
            </a:r>
            <a:r>
              <a:rPr lang="ko-KR" altLang="en-US" dirty="0" smtClean="0"/>
              <a:t> 있는 </a:t>
            </a:r>
            <a:r>
              <a:rPr lang="en-US" altLang="ko-KR" dirty="0" smtClean="0"/>
              <a:t>INPUT FORM</a:t>
            </a:r>
            <a:r>
              <a:rPr lang="ko-KR" altLang="en-US" dirty="0" smtClean="0"/>
              <a:t>이 생성된다</a:t>
            </a:r>
            <a:endParaRPr lang="en-US" altLang="ko-KR" dirty="0" smtClean="0"/>
          </a:p>
          <a:p>
            <a:r>
              <a:rPr lang="ko-KR" altLang="en-US" dirty="0" smtClean="0"/>
              <a:t>수정중인 항목은 </a:t>
            </a:r>
            <a:r>
              <a:rPr lang="ko-KR" altLang="en-US" dirty="0" err="1" smtClean="0"/>
              <a:t>테두리색을</a:t>
            </a:r>
            <a:r>
              <a:rPr lang="ko-KR" altLang="en-US" dirty="0" smtClean="0"/>
              <a:t> 구분한다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688862" y="10619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919276" y="10578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437436" y="24370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239316" y="31533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332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4.1.8 </a:t>
            </a:r>
            <a:r>
              <a:rPr lang="en-US" altLang="ko-KR" dirty="0"/>
              <a:t>ETP </a:t>
            </a:r>
            <a:r>
              <a:rPr lang="ko-KR" altLang="en-US" dirty="0"/>
              <a:t>투자지표 산출 계산기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지수연동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지수연동방식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지수수익률방식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종목별로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여개의</a:t>
            </a:r>
            <a:r>
              <a:rPr lang="ko-KR" altLang="en-US" dirty="0" smtClean="0"/>
              <a:t> 정형화된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유형에 따른 팝업 템플릿은 따로 </a:t>
            </a:r>
            <a:r>
              <a:rPr lang="ko-KR" altLang="en-US" dirty="0" err="1" smtClean="0"/>
              <a:t>구성해야한다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운영서버에서 실제로 산출되어 외부로 배포되는 값</a:t>
            </a:r>
            <a:endParaRPr lang="en-US" altLang="ko-KR" dirty="0" smtClean="0"/>
          </a:p>
          <a:p>
            <a:r>
              <a:rPr lang="ko-KR" altLang="en-US" dirty="0" smtClean="0"/>
              <a:t>운영서버와 동일한 </a:t>
            </a:r>
            <a:r>
              <a:rPr lang="ko-KR" altLang="en-US" dirty="0" err="1" smtClean="0"/>
              <a:t>로직으로</a:t>
            </a:r>
            <a:r>
              <a:rPr lang="ko-KR" altLang="en-US" dirty="0" smtClean="0"/>
              <a:t> 플랫폼에서 계산되는 값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계산기 내용을 엑셀로 변환 및 다운로드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920339" y="1653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851396" y="19670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444996" y="50997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3991073" y="1142399"/>
            <a:ext cx="204893" cy="204893"/>
            <a:chOff x="2565400" y="1701714"/>
            <a:chExt cx="204893" cy="204893"/>
          </a:xfrm>
        </p:grpSpPr>
        <p:sp>
          <p:nvSpPr>
            <p:cNvPr id="11" name="타원 10"/>
            <p:cNvSpPr/>
            <p:nvPr/>
          </p:nvSpPr>
          <p:spPr>
            <a:xfrm>
              <a:off x="2565400" y="1701714"/>
              <a:ext cx="204893" cy="20489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아래쪽 화살표 11"/>
            <p:cNvSpPr/>
            <p:nvPr/>
          </p:nvSpPr>
          <p:spPr>
            <a:xfrm>
              <a:off x="2602705" y="1740022"/>
              <a:ext cx="133051" cy="137886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/>
          <p:cNvSpPr/>
          <p:nvPr/>
        </p:nvSpPr>
        <p:spPr>
          <a:xfrm>
            <a:off x="3890492" y="11452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8184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4.1.9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</a:t>
            </a:r>
            <a:r>
              <a:rPr lang="ko-KR" altLang="en-US" dirty="0"/>
              <a:t>지수연동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모드에서 항목의 값을 조정한다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647539" y="21025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656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4.1.10 ETP </a:t>
            </a:r>
            <a:r>
              <a:rPr lang="ko-KR" altLang="en-US" dirty="0" smtClean="0"/>
              <a:t>성과정보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펀드 성과정보 항목을 </a:t>
            </a:r>
            <a:r>
              <a:rPr lang="ko-KR" altLang="en-US" dirty="0" err="1" smtClean="0"/>
              <a:t>디스플레이한다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6" y="708455"/>
            <a:ext cx="7399932" cy="53957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741446" y="197591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801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4.1.11 </a:t>
            </a:r>
            <a:r>
              <a:rPr lang="en-US" altLang="ko-KR" dirty="0"/>
              <a:t>ETP </a:t>
            </a:r>
            <a:r>
              <a:rPr lang="ko-KR" altLang="en-US" dirty="0" smtClean="0"/>
              <a:t>조회항목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원하는 항목을 선별하여 보여준다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만약 아무것도 선택하지 않을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종목정보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및 단축코드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테이블에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259939" y="1526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43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4.1.12 ETP </a:t>
            </a:r>
            <a:r>
              <a:rPr lang="ko-KR" altLang="en-US" dirty="0" smtClean="0"/>
              <a:t>기초지수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조치내역이 발생한 지수를 우선적으로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총펀드규모가</a:t>
            </a:r>
            <a:r>
              <a:rPr lang="ko-KR" altLang="en-US" dirty="0" smtClean="0"/>
              <a:t> 큰 </a:t>
            </a:r>
            <a:r>
              <a:rPr lang="ko-KR" altLang="en-US" dirty="0" err="1" smtClean="0"/>
              <a:t>지수순으로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소팅하여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조치내역이 발생한 지수의 경우 아이콘으로 표시</a:t>
            </a:r>
            <a:endParaRPr lang="en-US" altLang="ko-KR" dirty="0" smtClean="0"/>
          </a:p>
          <a:p>
            <a:r>
              <a:rPr lang="ko-KR" altLang="en-US" dirty="0" smtClean="0"/>
              <a:t>컨트롤 </a:t>
            </a:r>
            <a:r>
              <a:rPr lang="ko-KR" altLang="en-US" dirty="0" err="1" smtClean="0"/>
              <a:t>패널부에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지초지수의</a:t>
            </a:r>
            <a:r>
              <a:rPr lang="ko-KR" altLang="en-US" dirty="0" smtClean="0"/>
              <a:t> 조치현황을 보여준다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 조치현황 </a:t>
            </a:r>
            <a:r>
              <a:rPr lang="en-US" altLang="ko-KR" dirty="0" smtClean="0"/>
              <a:t>POP</a:t>
            </a:r>
          </a:p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지수의 상세구성정보확인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지수조치 내역확인 </a:t>
            </a:r>
            <a:r>
              <a:rPr lang="en-US" altLang="ko-KR" dirty="0" smtClean="0"/>
              <a:t>POPUP</a:t>
            </a:r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번과 </a:t>
            </a:r>
            <a:r>
              <a:rPr lang="ko-KR" altLang="en-US" dirty="0" err="1" smtClean="0"/>
              <a:t>다른점은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번은 전지수에 대한 조치내역을 보여주고</a:t>
            </a:r>
            <a:r>
              <a:rPr lang="en-US" altLang="ko-KR" dirty="0" smtClean="0"/>
              <a:t>, 7</a:t>
            </a:r>
            <a:r>
              <a:rPr lang="ko-KR" altLang="en-US" dirty="0" smtClean="0"/>
              <a:t>번은 특정지수에 대한 조치내역만 보여준다는 점</a:t>
            </a:r>
            <a:endParaRPr lang="en-US" altLang="ko-KR" dirty="0" smtClean="0"/>
          </a:p>
          <a:p>
            <a:r>
              <a:rPr lang="ko-KR" altLang="en-US" dirty="0" smtClean="0"/>
              <a:t>지수 오류내역 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해외지수 종가모니터링</a:t>
            </a:r>
            <a:r>
              <a:rPr lang="en-US" altLang="ko-KR" dirty="0" smtClean="0"/>
              <a:t>(ETP_OP_08)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테이블내용을 엑셀로 변환 및 다운로드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아이콘은 엑셀 변환하지 않는다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" y="694267"/>
            <a:ext cx="7431313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발행사가</a:t>
            </a:r>
            <a:r>
              <a:rPr lang="ko-KR" altLang="en-US" dirty="0" smtClean="0"/>
              <a:t> 사용하는 기초지수 정보를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41819" y="2127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45116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060478" y="12983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4812872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4991277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177545" y="21968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363812" y="2196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7162576" y="13508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07996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</a:p>
        </p:txBody>
      </p:sp>
      <p:cxnSp>
        <p:nvCxnSpPr>
          <p:cNvPr id="17" name="꺾인 연결선 16"/>
          <p:cNvCxnSpPr>
            <a:stCxn id="11" idx="0"/>
            <a:endCxn id="16" idx="2"/>
          </p:cNvCxnSpPr>
          <p:nvPr/>
        </p:nvCxnSpPr>
        <p:spPr>
          <a:xfrm rot="16200000" flipV="1">
            <a:off x="4443309" y="1758356"/>
            <a:ext cx="486067" cy="390947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574631" y="2444227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ETP_OP_07_03*</a:t>
            </a:r>
          </a:p>
        </p:txBody>
      </p:sp>
      <p:cxnSp>
        <p:nvCxnSpPr>
          <p:cNvPr id="20" name="꺾인 연결선 19"/>
          <p:cNvCxnSpPr>
            <a:stCxn id="15" idx="4"/>
            <a:endCxn id="19" idx="0"/>
          </p:cNvCxnSpPr>
          <p:nvPr/>
        </p:nvCxnSpPr>
        <p:spPr>
          <a:xfrm rot="5400000">
            <a:off x="6627106" y="1839814"/>
            <a:ext cx="955476" cy="25335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006722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ETP_OP_07_02</a:t>
            </a:r>
          </a:p>
        </p:txBody>
      </p:sp>
      <p:cxnSp>
        <p:nvCxnSpPr>
          <p:cNvPr id="26" name="꺾인 연결선 25"/>
          <p:cNvCxnSpPr>
            <a:stCxn id="12" idx="0"/>
            <a:endCxn id="25" idx="2"/>
          </p:cNvCxnSpPr>
          <p:nvPr/>
        </p:nvCxnSpPr>
        <p:spPr>
          <a:xfrm rot="5400000" flipH="1" flipV="1">
            <a:off x="4981874" y="1789143"/>
            <a:ext cx="486067" cy="329374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3" idx="4"/>
            <a:endCxn id="19" idx="1"/>
          </p:cNvCxnSpPr>
          <p:nvPr/>
        </p:nvCxnSpPr>
        <p:spPr>
          <a:xfrm rot="16200000" flipH="1">
            <a:off x="5829627" y="1751608"/>
            <a:ext cx="161864" cy="132814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574631" y="261435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ETP_OP_07_04</a:t>
            </a:r>
          </a:p>
        </p:txBody>
      </p:sp>
      <p:cxnSp>
        <p:nvCxnSpPr>
          <p:cNvPr id="34" name="꺾인 연결선 33"/>
          <p:cNvCxnSpPr>
            <a:stCxn id="14" idx="6"/>
            <a:endCxn id="33" idx="1"/>
          </p:cNvCxnSpPr>
          <p:nvPr/>
        </p:nvCxnSpPr>
        <p:spPr>
          <a:xfrm>
            <a:off x="5501698" y="2265800"/>
            <a:ext cx="1072933" cy="40094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6016222" y="20144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ETP_OP_08</a:t>
            </a:r>
          </a:p>
        </p:txBody>
      </p:sp>
      <p:cxnSp>
        <p:nvCxnSpPr>
          <p:cNvPr id="41" name="꺾인 연결선 40"/>
          <p:cNvCxnSpPr>
            <a:stCxn id="39" idx="2"/>
            <a:endCxn id="40" idx="1"/>
          </p:cNvCxnSpPr>
          <p:nvPr/>
        </p:nvCxnSpPr>
        <p:spPr>
          <a:xfrm rot="10800000" flipH="1" flipV="1">
            <a:off x="6016221" y="2083434"/>
            <a:ext cx="558409" cy="969192"/>
          </a:xfrm>
          <a:prstGeom prst="bentConnector3">
            <a:avLst>
              <a:gd name="adj1" fmla="val -40938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1543926" y="1761596"/>
            <a:ext cx="204893" cy="204893"/>
            <a:chOff x="2565400" y="1701714"/>
            <a:chExt cx="204893" cy="204893"/>
          </a:xfrm>
        </p:grpSpPr>
        <p:sp>
          <p:nvSpPr>
            <p:cNvPr id="29" name="타원 28"/>
            <p:cNvSpPr/>
            <p:nvPr/>
          </p:nvSpPr>
          <p:spPr>
            <a:xfrm>
              <a:off x="2565400" y="1701714"/>
              <a:ext cx="204893" cy="20489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아래쪽 화살표 30"/>
            <p:cNvSpPr/>
            <p:nvPr/>
          </p:nvSpPr>
          <p:spPr>
            <a:xfrm>
              <a:off x="2602705" y="1740022"/>
              <a:ext cx="133051" cy="137886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84997" y="1731116"/>
            <a:ext cx="303288" cy="215444"/>
            <a:chOff x="1201177" y="1731116"/>
            <a:chExt cx="303288" cy="215444"/>
          </a:xfrm>
        </p:grpSpPr>
        <p:sp>
          <p:nvSpPr>
            <p:cNvPr id="27" name="타원 26"/>
            <p:cNvSpPr/>
            <p:nvPr/>
          </p:nvSpPr>
          <p:spPr>
            <a:xfrm>
              <a:off x="1281625" y="1761596"/>
              <a:ext cx="152935" cy="1529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01177" y="1731116"/>
              <a:ext cx="3032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0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Information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8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4.1.13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기본정보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 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IDX_MNG_03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2733"/>
            <a:ext cx="7438911" cy="54017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지수정보 조회화면인 </a:t>
            </a:r>
            <a:r>
              <a:rPr lang="en-US" altLang="ko-KR" dirty="0" smtClean="0"/>
              <a:t>IDX_MNG_03</a:t>
            </a:r>
            <a:r>
              <a:rPr lang="ko-KR" altLang="en-US" dirty="0" smtClean="0"/>
              <a:t>과 내용이 동일하다</a:t>
            </a:r>
            <a:r>
              <a:rPr lang="en-US" altLang="ko-KR" dirty="0" smtClean="0"/>
              <a:t>. IDX_MNG_03</a:t>
            </a:r>
            <a:r>
              <a:rPr lang="ko-KR" altLang="en-US" dirty="0" smtClean="0"/>
              <a:t>과 다른 점은 정보공개 처리관련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가 빠져있다는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4.1.14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종목 비중 상세정보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/>
              <a:t>IDX_MNG_06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1. </a:t>
            </a:r>
            <a:r>
              <a:rPr lang="ko-KR" altLang="en-US" dirty="0" smtClean="0">
                <a:solidFill>
                  <a:srgbClr val="FF0000"/>
                </a:solidFill>
              </a:rPr>
              <a:t>테이블 내용을 엑셀로 변환 및 다운로드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지수구성종목정보로써 </a:t>
            </a:r>
            <a:r>
              <a:rPr lang="en-US" altLang="ko-KR" dirty="0" smtClean="0"/>
              <a:t>IDX_MNG_06</a:t>
            </a:r>
            <a:r>
              <a:rPr lang="ko-KR" altLang="en-US" dirty="0" smtClean="0"/>
              <a:t>와 동일한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다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938386" y="908156"/>
            <a:ext cx="204893" cy="204893"/>
            <a:chOff x="2565400" y="1701714"/>
            <a:chExt cx="204893" cy="204893"/>
          </a:xfrm>
        </p:grpSpPr>
        <p:sp>
          <p:nvSpPr>
            <p:cNvPr id="9" name="타원 8"/>
            <p:cNvSpPr/>
            <p:nvPr/>
          </p:nvSpPr>
          <p:spPr>
            <a:xfrm>
              <a:off x="2565400" y="1701714"/>
              <a:ext cx="204893" cy="20489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2602705" y="1740022"/>
              <a:ext cx="133051" cy="137886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/>
          <p:cNvSpPr/>
          <p:nvPr/>
        </p:nvSpPr>
        <p:spPr>
          <a:xfrm>
            <a:off x="2860881" y="831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400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4.1.15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조치내역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IDX_MNG_06_01</a:t>
            </a:r>
            <a:r>
              <a:rPr lang="ko-KR" altLang="en-US" dirty="0" smtClean="0"/>
              <a:t> 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조치현황을 보여준다</a:t>
            </a:r>
            <a:r>
              <a:rPr lang="en-US" altLang="ko-KR" dirty="0" smtClean="0"/>
              <a:t>. IDX_MNG_06_01</a:t>
            </a:r>
            <a:r>
              <a:rPr lang="ko-KR" altLang="en-US" dirty="0" smtClean="0"/>
              <a:t>과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4.1.16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오류내역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지수오류의 유형을 정의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기초지수에 대한 모니터링을 통해 </a:t>
            </a:r>
            <a:r>
              <a:rPr lang="ko-KR" altLang="en-US" dirty="0" err="1" smtClean="0"/>
              <a:t>지수별</a:t>
            </a:r>
            <a:r>
              <a:rPr lang="ko-KR" altLang="en-US" dirty="0" smtClean="0"/>
              <a:t> 오류내용을 </a:t>
            </a:r>
            <a:r>
              <a:rPr lang="ko-KR" altLang="en-US" dirty="0" err="1" smtClean="0"/>
              <a:t>로깅</a:t>
            </a:r>
            <a:endParaRPr lang="en-US" altLang="ko-KR" dirty="0" smtClean="0"/>
          </a:p>
          <a:p>
            <a:r>
              <a:rPr lang="ko-KR" altLang="en-US" dirty="0" smtClean="0"/>
              <a:t>관리자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코스콤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해당 오류에 대한 코멘트를 남긴다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기초지수의 오류내역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4881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7073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37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4.1.18 </a:t>
            </a:r>
            <a:r>
              <a:rPr lang="en-US" altLang="ko-KR" dirty="0"/>
              <a:t>ETP </a:t>
            </a:r>
            <a:r>
              <a:rPr lang="ko-KR" altLang="en-US" dirty="0" smtClean="0"/>
              <a:t>해외 기초지수 입수 모니터링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ETP_OP_08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아이콘을 클릭하면 종가모니터링을 종료하고 지수관리화면</a:t>
            </a:r>
            <a:r>
              <a:rPr lang="en-US" altLang="ko-KR" dirty="0" smtClean="0"/>
              <a:t>(ETP_OP_07)</a:t>
            </a:r>
            <a:r>
              <a:rPr lang="ko-KR" altLang="en-US" dirty="0" smtClean="0"/>
              <a:t>으로 이동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" y="687264"/>
            <a:ext cx="7438911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해외지수 종가 입수 모니터링 화면이다</a:t>
            </a:r>
            <a:endParaRPr lang="en-US" altLang="ko-KR" dirty="0" smtClean="0"/>
          </a:p>
          <a:p>
            <a:r>
              <a:rPr lang="en-US" altLang="ko-KR" dirty="0" smtClean="0"/>
              <a:t>CHECK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1499</a:t>
            </a:r>
            <a:r>
              <a:rPr lang="ko-KR" altLang="en-US" dirty="0" smtClean="0"/>
              <a:t>화면을 참고하여 내용을 구성한다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178909" y="162145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</a:t>
            </a:r>
          </a:p>
        </p:txBody>
      </p:sp>
      <p:cxnSp>
        <p:nvCxnSpPr>
          <p:cNvPr id="10" name="꺾인 연결선 9"/>
          <p:cNvCxnSpPr>
            <a:stCxn id="8" idx="2"/>
            <a:endCxn id="9" idx="1"/>
          </p:cNvCxnSpPr>
          <p:nvPr/>
        </p:nvCxnSpPr>
        <p:spPr>
          <a:xfrm rot="10800000" flipH="1" flipV="1">
            <a:off x="6178909" y="1690402"/>
            <a:ext cx="395722" cy="1362224"/>
          </a:xfrm>
          <a:prstGeom prst="bentConnector3">
            <a:avLst>
              <a:gd name="adj1" fmla="val -27814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4.1.19 ETF PDF </a:t>
            </a:r>
            <a:r>
              <a:rPr lang="ko-KR" altLang="en-US" dirty="0" smtClean="0"/>
              <a:t>정보조회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ETP_OP_09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trike="sngStrike" dirty="0" err="1" smtClean="0"/>
              <a:t>검색어</a:t>
            </a:r>
            <a:r>
              <a:rPr lang="ko-KR" altLang="en-US" strike="sngStrike" dirty="0" smtClean="0"/>
              <a:t> 입력을 통해 다른 종목을 선택할 수 있다</a:t>
            </a:r>
            <a:endParaRPr lang="en-US" altLang="ko-KR" strike="sngStrike" dirty="0" smtClean="0"/>
          </a:p>
          <a:p>
            <a:r>
              <a:rPr lang="ko-KR" altLang="en-US" dirty="0" smtClean="0"/>
              <a:t>날짜를 지정한다</a:t>
            </a:r>
            <a:endParaRPr lang="en-US" altLang="ko-KR" dirty="0" smtClean="0"/>
          </a:p>
          <a:p>
            <a:r>
              <a:rPr lang="ko-KR" altLang="en-US" dirty="0" err="1" smtClean="0"/>
              <a:t>발행사소유</a:t>
            </a:r>
            <a:r>
              <a:rPr lang="ko-KR" altLang="en-US" dirty="0" smtClean="0"/>
              <a:t> 종목에 한해 활성화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변경모드로 전환한다</a:t>
            </a:r>
            <a:endParaRPr lang="en-US" altLang="ko-KR" dirty="0" smtClean="0"/>
          </a:p>
          <a:p>
            <a:r>
              <a:rPr lang="ko-KR" altLang="en-US" dirty="0" err="1" smtClean="0"/>
              <a:t>발행사소유</a:t>
            </a:r>
            <a:r>
              <a:rPr lang="ko-KR" altLang="en-US" dirty="0" smtClean="0"/>
              <a:t> 종목에 한해 활성화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Inav</a:t>
            </a:r>
            <a:r>
              <a:rPr lang="ko-KR" altLang="en-US" dirty="0" smtClean="0"/>
              <a:t>계산기가 </a:t>
            </a:r>
            <a:r>
              <a:rPr lang="ko-KR" altLang="en-US" dirty="0" err="1" smtClean="0"/>
              <a:t>팝업된다</a:t>
            </a:r>
            <a:endParaRPr lang="en-US" altLang="ko-KR" dirty="0" smtClean="0"/>
          </a:p>
          <a:p>
            <a:r>
              <a:rPr lang="ko-KR" altLang="en-US" dirty="0" smtClean="0"/>
              <a:t>플랫폼 참여자 모두에게 공개된 정보이며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 간의 비중을 보여주는 화면으로 변환된다</a:t>
            </a:r>
            <a:endParaRPr lang="en-US" altLang="ko-KR" dirty="0" smtClean="0"/>
          </a:p>
          <a:p>
            <a:r>
              <a:rPr lang="ko-KR" altLang="en-US" dirty="0" smtClean="0"/>
              <a:t>종목을 클릭하면 해당 종목의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내역을 보여준다</a:t>
            </a:r>
            <a:endParaRPr lang="en-US" altLang="ko-KR" dirty="0" smtClean="0"/>
          </a:p>
          <a:p>
            <a:r>
              <a:rPr lang="ko-KR" altLang="en-US" dirty="0" smtClean="0"/>
              <a:t>종목리스트는 상단의 </a:t>
            </a:r>
            <a:r>
              <a:rPr lang="ko-KR" altLang="en-US" dirty="0" err="1" smtClean="0"/>
              <a:t>탭메뉴에</a:t>
            </a:r>
            <a:r>
              <a:rPr lang="ko-KR" altLang="en-US" dirty="0" smtClean="0"/>
              <a:t> 따라 운용종목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전체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를 보여준다</a:t>
            </a:r>
            <a:r>
              <a:rPr lang="en-US" altLang="ko-KR" dirty="0" smtClean="0"/>
              <a:t>.(ETN, INDEX </a:t>
            </a:r>
            <a:r>
              <a:rPr lang="ko-KR" altLang="en-US" dirty="0" smtClean="0"/>
              <a:t>검색 제외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테이블 내용을 엑셀로 변환 및 저장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" y="688323"/>
            <a:ext cx="7438909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PDF</a:t>
            </a:r>
            <a:r>
              <a:rPr lang="ko-KR" altLang="en-US" dirty="0" smtClean="0"/>
              <a:t>관리화면으로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종목별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를 조회하고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발행사</a:t>
            </a:r>
            <a:r>
              <a:rPr lang="ko-KR" altLang="en-US" dirty="0" smtClean="0"/>
              <a:t> 소유의 종목에 대해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변경작업 및 </a:t>
            </a:r>
            <a:r>
              <a:rPr lang="en-US" altLang="ko-KR" dirty="0" err="1" smtClean="0"/>
              <a:t>Inav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산출현황을 확인할 수 있다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714500" y="14747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094398" y="1670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803921" y="21658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803921" y="25299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803921" y="28770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803921" y="36390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29842" y="1370016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</a:t>
            </a:r>
          </a:p>
        </p:txBody>
      </p:sp>
      <p:cxnSp>
        <p:nvCxnSpPr>
          <p:cNvPr id="16" name="꺾인 연결선 15"/>
          <p:cNvCxnSpPr>
            <a:stCxn id="11" idx="2"/>
            <a:endCxn id="15" idx="3"/>
          </p:cNvCxnSpPr>
          <p:nvPr/>
        </p:nvCxnSpPr>
        <p:spPr>
          <a:xfrm rot="10800000">
            <a:off x="5536917" y="1422402"/>
            <a:ext cx="267004" cy="812431"/>
          </a:xfrm>
          <a:prstGeom prst="bentConnector3">
            <a:avLst>
              <a:gd name="adj1" fmla="val 14793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4729842" y="1530442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ETP_OP_11</a:t>
            </a:r>
          </a:p>
        </p:txBody>
      </p:sp>
      <p:cxnSp>
        <p:nvCxnSpPr>
          <p:cNvPr id="20" name="꺾인 연결선 19"/>
          <p:cNvCxnSpPr>
            <a:stCxn id="12" idx="2"/>
            <a:endCxn id="19" idx="3"/>
          </p:cNvCxnSpPr>
          <p:nvPr/>
        </p:nvCxnSpPr>
        <p:spPr>
          <a:xfrm rot="10800000">
            <a:off x="5536917" y="1582827"/>
            <a:ext cx="267004" cy="101607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3" idx="2"/>
            <a:endCxn id="25" idx="2"/>
          </p:cNvCxnSpPr>
          <p:nvPr/>
        </p:nvCxnSpPr>
        <p:spPr>
          <a:xfrm rot="10800000">
            <a:off x="5133379" y="1808778"/>
            <a:ext cx="670542" cy="1137255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4729841" y="170400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ETP_OP_12</a:t>
            </a:r>
          </a:p>
        </p:txBody>
      </p:sp>
      <p:sp>
        <p:nvSpPr>
          <p:cNvPr id="22" name="타원 21"/>
          <p:cNvSpPr/>
          <p:nvPr/>
        </p:nvSpPr>
        <p:spPr>
          <a:xfrm>
            <a:off x="6571618" y="44409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110990" y="1635211"/>
            <a:ext cx="204893" cy="204893"/>
            <a:chOff x="2565400" y="1701714"/>
            <a:chExt cx="204893" cy="204893"/>
          </a:xfrm>
        </p:grpSpPr>
        <p:sp>
          <p:nvSpPr>
            <p:cNvPr id="24" name="타원 23"/>
            <p:cNvSpPr/>
            <p:nvPr/>
          </p:nvSpPr>
          <p:spPr>
            <a:xfrm>
              <a:off x="2565400" y="1701714"/>
              <a:ext cx="204893" cy="20489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아래쪽 화살표 25"/>
            <p:cNvSpPr/>
            <p:nvPr/>
          </p:nvSpPr>
          <p:spPr>
            <a:xfrm>
              <a:off x="2602705" y="1740022"/>
              <a:ext cx="133051" cy="137886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타원 26"/>
          <p:cNvSpPr/>
          <p:nvPr/>
        </p:nvSpPr>
        <p:spPr>
          <a:xfrm>
            <a:off x="2018461" y="16126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752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4.1.20 ETF PDF </a:t>
            </a:r>
            <a:r>
              <a:rPr lang="ko-KR" altLang="en-US" dirty="0"/>
              <a:t>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ETP_OP_10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PDF</a:t>
            </a:r>
            <a:r>
              <a:rPr lang="ko-KR" altLang="en-US" dirty="0"/>
              <a:t> </a:t>
            </a:r>
            <a:r>
              <a:rPr lang="ko-KR" altLang="en-US" dirty="0" smtClean="0"/>
              <a:t>변경작업용 </a:t>
            </a:r>
            <a:r>
              <a:rPr lang="en-US" altLang="ko-KR" dirty="0" smtClean="0"/>
              <a:t>MODAL</a:t>
            </a:r>
          </a:p>
          <a:p>
            <a:r>
              <a:rPr lang="en-US" altLang="ko-KR" dirty="0"/>
              <a:t>ALERT</a:t>
            </a:r>
            <a:r>
              <a:rPr lang="ko-KR" altLang="en-US" dirty="0" err="1"/>
              <a:t>메세지로</a:t>
            </a:r>
            <a:r>
              <a:rPr lang="ko-KR" altLang="en-US" dirty="0"/>
              <a:t> 사용자에게 </a:t>
            </a:r>
            <a:r>
              <a:rPr lang="en-US" altLang="ko-KR" dirty="0"/>
              <a:t>PDF</a:t>
            </a:r>
            <a:r>
              <a:rPr lang="ko-KR" altLang="en-US" dirty="0"/>
              <a:t>수정화면에 진입하였음을 </a:t>
            </a:r>
            <a:r>
              <a:rPr lang="ko-KR" altLang="en-US" dirty="0" smtClean="0"/>
              <a:t>알린다</a:t>
            </a:r>
            <a:endParaRPr lang="en-US" altLang="ko-KR" dirty="0" smtClean="0"/>
          </a:p>
          <a:p>
            <a:r>
              <a:rPr lang="en-US" altLang="ko-KR" dirty="0"/>
              <a:t>PDF</a:t>
            </a:r>
            <a:r>
              <a:rPr lang="ko-KR" altLang="en-US" dirty="0"/>
              <a:t>내 새로운 자산을 추가하는 </a:t>
            </a:r>
            <a:r>
              <a:rPr lang="ko-KR" altLang="en-US" dirty="0" smtClean="0"/>
              <a:t>행을 생성한다</a:t>
            </a:r>
            <a:endParaRPr lang="en-US" altLang="ko-KR" dirty="0" smtClean="0"/>
          </a:p>
          <a:p>
            <a:r>
              <a:rPr lang="ko-KR" altLang="en-US" dirty="0" smtClean="0"/>
              <a:t>비중을 변경한다</a:t>
            </a:r>
            <a:endParaRPr lang="en-US" altLang="ko-KR" dirty="0" smtClean="0"/>
          </a:p>
          <a:p>
            <a:r>
              <a:rPr lang="ko-KR" altLang="en-US" dirty="0" smtClean="0"/>
              <a:t>작업을 취소하고 창을 닫는다</a:t>
            </a:r>
            <a:endParaRPr lang="en-US" altLang="ko-KR" dirty="0" smtClean="0"/>
          </a:p>
          <a:p>
            <a:r>
              <a:rPr lang="ko-KR" altLang="en-US" dirty="0" smtClean="0"/>
              <a:t>다음단계로 간다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1183576" y="1735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5670909" y="1735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18308" y="1989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060374" y="12445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67974" y="60875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757329" y="10837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31909" y="168328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ETP_OP_10_1</a:t>
            </a:r>
          </a:p>
        </p:txBody>
      </p:sp>
      <p:cxnSp>
        <p:nvCxnSpPr>
          <p:cNvPr id="16" name="꺾인 연결선 15"/>
          <p:cNvCxnSpPr/>
          <p:nvPr/>
        </p:nvCxnSpPr>
        <p:spPr>
          <a:xfrm rot="10800000">
            <a:off x="5113867" y="1747157"/>
            <a:ext cx="557042" cy="5745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6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4.1.21 ETF </a:t>
            </a:r>
            <a:r>
              <a:rPr lang="en-US" altLang="ko-KR" dirty="0"/>
              <a:t>PDF </a:t>
            </a:r>
            <a:r>
              <a:rPr lang="ko-KR" altLang="en-US" dirty="0" smtClean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신규 자산 추가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새로운행이</a:t>
            </a:r>
            <a:r>
              <a:rPr lang="ko-KR" altLang="en-US" dirty="0" smtClean="0"/>
              <a:t> 생성되고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종목코드 입력을 위한 </a:t>
            </a:r>
            <a:r>
              <a:rPr lang="ko-KR" altLang="en-US" dirty="0" err="1" smtClean="0"/>
              <a:t>인풋폼이</a:t>
            </a:r>
            <a:r>
              <a:rPr lang="ko-KR" altLang="en-US" dirty="0" smtClean="0"/>
              <a:t> 생성된다</a:t>
            </a:r>
            <a:r>
              <a:rPr lang="en-US" altLang="ko-KR" dirty="0" smtClean="0"/>
              <a:t>. 12</a:t>
            </a:r>
            <a:r>
              <a:rPr lang="ko-KR" altLang="en-US" dirty="0" smtClean="0"/>
              <a:t>자리코드 또는 단축코드를 입력할 수 있다</a:t>
            </a:r>
            <a:endParaRPr lang="en-US" altLang="ko-KR" dirty="0" smtClean="0"/>
          </a:p>
          <a:p>
            <a:r>
              <a:rPr lang="ko-KR" altLang="en-US" dirty="0" smtClean="0"/>
              <a:t>확인버튼을 누르면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코드가 서버에 있는지 확인하고 결과를 리턴</a:t>
            </a:r>
            <a:endParaRPr lang="en-US" altLang="ko-KR" dirty="0" smtClean="0"/>
          </a:p>
          <a:p>
            <a:r>
              <a:rPr lang="en-US" altLang="ko-KR" dirty="0" smtClean="0"/>
              <a:t>1,2</a:t>
            </a:r>
            <a:r>
              <a:rPr lang="ko-KR" altLang="en-US" dirty="0" err="1" smtClean="0"/>
              <a:t>번과정으로</a:t>
            </a:r>
            <a:r>
              <a:rPr lang="ko-KR" altLang="en-US" dirty="0" smtClean="0"/>
              <a:t> 찾은 종목의 기본정보를 </a:t>
            </a:r>
            <a:r>
              <a:rPr lang="ko-KR" altLang="en-US" dirty="0" err="1" smtClean="0"/>
              <a:t>세팅하고</a:t>
            </a:r>
            <a:r>
              <a:rPr lang="en-US" altLang="ko-KR" dirty="0" smtClean="0"/>
              <a:t>,  CU</a:t>
            </a:r>
            <a:r>
              <a:rPr lang="ko-KR" altLang="en-US" dirty="0" smtClean="0"/>
              <a:t>수량을 넣을 수 있는 </a:t>
            </a:r>
            <a:r>
              <a:rPr lang="ko-KR" altLang="en-US" dirty="0" err="1" smtClean="0"/>
              <a:t>인풋창을</a:t>
            </a:r>
            <a:r>
              <a:rPr lang="ko-KR" altLang="en-US" dirty="0" smtClean="0"/>
              <a:t>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11667" r="11636" b="48234"/>
          <a:stretch/>
        </p:blipFill>
        <p:spPr>
          <a:xfrm>
            <a:off x="106363" y="3624263"/>
            <a:ext cx="7439025" cy="2825750"/>
          </a:xfrm>
        </p:spPr>
      </p:pic>
      <p:pic>
        <p:nvPicPr>
          <p:cNvPr id="9" name="그림 개체 틀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8048" r="11281" b="45663"/>
          <a:stretch/>
        </p:blipFill>
        <p:spPr>
          <a:xfrm>
            <a:off x="106363" y="643681"/>
            <a:ext cx="7439025" cy="28257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843862" y="198761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071528" y="198761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855096" y="48992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cxnSp>
        <p:nvCxnSpPr>
          <p:cNvPr id="14" name="꺾인 연결선 13"/>
          <p:cNvCxnSpPr>
            <a:stCxn id="12" idx="4"/>
            <a:endCxn id="13" idx="0"/>
          </p:cNvCxnSpPr>
          <p:nvPr/>
        </p:nvCxnSpPr>
        <p:spPr>
          <a:xfrm rot="5400000">
            <a:off x="645379" y="2404159"/>
            <a:ext cx="2773753" cy="2216432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4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4.1.22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변경내용확인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이전작업으로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사용자가 변경내역을 확인하고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재수정이</a:t>
            </a:r>
            <a:r>
              <a:rPr lang="ko-KR" altLang="en-US" dirty="0" smtClean="0"/>
              <a:t> 필요할 경우 사용</a:t>
            </a:r>
            <a:endParaRPr lang="en-US" altLang="ko-KR" dirty="0" smtClean="0"/>
          </a:p>
          <a:p>
            <a:r>
              <a:rPr lang="ko-KR" altLang="en-US" dirty="0" smtClean="0"/>
              <a:t>변경한 내역을 보여준다</a:t>
            </a:r>
            <a:endParaRPr lang="en-US" altLang="ko-KR" dirty="0" smtClean="0"/>
          </a:p>
          <a:p>
            <a:r>
              <a:rPr lang="ko-KR" altLang="en-US" dirty="0" smtClean="0"/>
              <a:t>다른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에 대한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변경을 진행한다</a:t>
            </a:r>
            <a:endParaRPr lang="en-US" altLang="ko-KR" dirty="0" smtClean="0"/>
          </a:p>
          <a:p>
            <a:r>
              <a:rPr lang="ko-KR" altLang="en-US" dirty="0" smtClean="0"/>
              <a:t>변경 내용을 플랫폼으로 전송한다</a:t>
            </a:r>
            <a:endParaRPr lang="en-US" altLang="ko-KR" dirty="0" smtClean="0"/>
          </a:p>
          <a:p>
            <a:r>
              <a:rPr lang="ko-KR" altLang="en-US" dirty="0" smtClean="0"/>
              <a:t>작업을 취소한다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1268639" y="11877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810506" y="19303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191506" y="44619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02241" y="50291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79975" y="125669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24047" y="139624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</a:t>
            </a:r>
          </a:p>
        </p:txBody>
      </p:sp>
      <p:cxnSp>
        <p:nvCxnSpPr>
          <p:cNvPr id="13" name="꺾인 연결선 12"/>
          <p:cNvCxnSpPr>
            <a:stCxn id="7" idx="6"/>
            <a:endCxn id="12" idx="1"/>
          </p:cNvCxnSpPr>
          <p:nvPr/>
        </p:nvCxnSpPr>
        <p:spPr>
          <a:xfrm>
            <a:off x="1406525" y="1256692"/>
            <a:ext cx="717522" cy="19194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9" idx="0"/>
            <a:endCxn id="20" idx="1"/>
          </p:cNvCxnSpPr>
          <p:nvPr/>
        </p:nvCxnSpPr>
        <p:spPr>
          <a:xfrm rot="5400000" flipH="1" flipV="1">
            <a:off x="2480532" y="4090284"/>
            <a:ext cx="151565" cy="591731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2852180" y="425798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ETP_OP_10_3</a:t>
            </a:r>
          </a:p>
        </p:txBody>
      </p:sp>
      <p:cxnSp>
        <p:nvCxnSpPr>
          <p:cNvPr id="22" name="꺾인 연결선 21"/>
          <p:cNvCxnSpPr>
            <a:stCxn id="10" idx="4"/>
            <a:endCxn id="23" idx="1"/>
          </p:cNvCxnSpPr>
          <p:nvPr/>
        </p:nvCxnSpPr>
        <p:spPr>
          <a:xfrm rot="16200000" flipH="1">
            <a:off x="2465108" y="4973159"/>
            <a:ext cx="379415" cy="76726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3038447" y="5494114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ETP_OP_10_4</a:t>
            </a:r>
          </a:p>
        </p:txBody>
      </p:sp>
    </p:spTree>
    <p:extLst>
      <p:ext uri="{BB962C8B-B14F-4D97-AF65-F5344CB8AC3E}">
        <p14:creationId xmlns:p14="http://schemas.microsoft.com/office/powerpoint/2010/main" val="16721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4.1.23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추가변경작업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추가로 변경할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입력받는다</a:t>
            </a:r>
            <a:r>
              <a:rPr lang="en-US" altLang="ko-KR" dirty="0" smtClean="0"/>
              <a:t>. 12</a:t>
            </a:r>
            <a:r>
              <a:rPr lang="ko-KR" altLang="en-US" dirty="0" smtClean="0"/>
              <a:t>자리코드</a:t>
            </a:r>
            <a:r>
              <a:rPr lang="en-US" altLang="ko-KR" dirty="0" smtClean="0"/>
              <a:t>, 6</a:t>
            </a:r>
            <a:r>
              <a:rPr lang="ko-KR" altLang="en-US" dirty="0" smtClean="0"/>
              <a:t>자리코드로 조회가 가능하다</a:t>
            </a:r>
            <a:endParaRPr lang="en-US" altLang="ko-KR" dirty="0" smtClean="0"/>
          </a:p>
          <a:p>
            <a:r>
              <a:rPr lang="ko-KR" altLang="en-US" dirty="0" smtClean="0"/>
              <a:t>추가변경작업을 </a:t>
            </a:r>
            <a:r>
              <a:rPr lang="ko-KR" altLang="en-US" dirty="0" err="1" smtClean="0"/>
              <a:t>선택했을때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아니오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지금까지 변경한 내용을 제출합니다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는 비활성화 처리한다</a:t>
            </a:r>
            <a:endParaRPr lang="en-US" altLang="ko-KR" dirty="0" smtClean="0"/>
          </a:p>
          <a:p>
            <a:r>
              <a:rPr lang="ko-KR" altLang="en-US" dirty="0" smtClean="0"/>
              <a:t>변경작업은 소속 발행사의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한해 변경이 가능하다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이외 종목 또는 없는 종목을 골랐을 경우 오류를 알려준다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6" b="136"/>
          <a:stretch/>
        </p:blipFill>
        <p:spPr>
          <a:xfrm>
            <a:off x="81492" y="422805"/>
            <a:ext cx="7439025" cy="2751137"/>
          </a:xfrm>
        </p:spPr>
      </p:pic>
      <p:pic>
        <p:nvPicPr>
          <p:cNvPr id="7" name="그림 개체 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" t="43316" r="85" b="2502"/>
          <a:stretch/>
        </p:blipFill>
        <p:spPr>
          <a:xfrm>
            <a:off x="81493" y="3469431"/>
            <a:ext cx="7439024" cy="275113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758773" y="17872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69307" y="23206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689830" y="50215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823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/>
              <a:t>IA(Information Architecture)</a:t>
            </a:r>
            <a:endParaRPr lang="ko-KR" altLang="en-US" dirty="0"/>
          </a:p>
        </p:txBody>
      </p:sp>
      <p:sp>
        <p:nvSpPr>
          <p:cNvPr id="60" name="내용 개체 틀 5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IA</a:t>
            </a:r>
            <a:endParaRPr lang="ko-KR" altLang="en-US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829963" y="1598141"/>
            <a:ext cx="8182231" cy="3316927"/>
            <a:chOff x="434548" y="1598141"/>
            <a:chExt cx="8182231" cy="3316927"/>
          </a:xfrm>
        </p:grpSpPr>
        <p:cxnSp>
          <p:nvCxnSpPr>
            <p:cNvPr id="4" name="꺾인 연결선 3"/>
            <p:cNvCxnSpPr>
              <a:stCxn id="20" idx="2"/>
              <a:endCxn id="23" idx="0"/>
            </p:cNvCxnSpPr>
            <p:nvPr/>
          </p:nvCxnSpPr>
          <p:spPr>
            <a:xfrm rot="16200000" flipH="1">
              <a:off x="2681294" y="4214091"/>
              <a:ext cx="971469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꺾인 연결선 5"/>
            <p:cNvCxnSpPr>
              <a:stCxn id="12" idx="2"/>
              <a:endCxn id="55" idx="0"/>
            </p:cNvCxnSpPr>
            <p:nvPr/>
          </p:nvCxnSpPr>
          <p:spPr>
            <a:xfrm rot="16200000" flipH="1">
              <a:off x="391841" y="4192539"/>
              <a:ext cx="986517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559843" y="2762275"/>
              <a:ext cx="1056936" cy="15483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469916" y="1598141"/>
              <a:ext cx="1083346" cy="302825"/>
            </a:xfrm>
            <a:prstGeom prst="roundRect">
              <a:avLst>
                <a:gd name="adj" fmla="val 47935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Home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7523056" y="174130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>
                  <a:latin typeface="+mn-ea"/>
                </a:rPr>
                <a:t>회원가입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34548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지수관리</a:t>
              </a:r>
              <a:endParaRPr lang="ko-KR" altLang="en-US" sz="700" b="1" dirty="0">
                <a:latin typeface="+mn-ea"/>
              </a:endParaRPr>
            </a:p>
          </p:txBody>
        </p:sp>
        <p:cxnSp>
          <p:nvCxnSpPr>
            <p:cNvPr id="13" name="꺾인 연결선 12"/>
            <p:cNvCxnSpPr>
              <a:stCxn id="39" idx="3"/>
              <a:endCxn id="11" idx="1"/>
            </p:cNvCxnSpPr>
            <p:nvPr/>
          </p:nvCxnSpPr>
          <p:spPr>
            <a:xfrm flipV="1">
              <a:off x="6855731" y="1848680"/>
              <a:ext cx="667325" cy="1648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39" idx="3"/>
              <a:endCxn id="15" idx="1"/>
            </p:cNvCxnSpPr>
            <p:nvPr/>
          </p:nvCxnSpPr>
          <p:spPr>
            <a:xfrm>
              <a:off x="6855731" y="2013483"/>
              <a:ext cx="667325" cy="1192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 bwMode="auto">
            <a:xfrm>
              <a:off x="7523056" y="202536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>
                  <a:latin typeface="+mn-ea"/>
                </a:rPr>
                <a:t>ID/PW</a:t>
              </a:r>
              <a:r>
                <a:rPr lang="ko-KR" altLang="en-US" sz="675" dirty="0">
                  <a:latin typeface="+mn-ea"/>
                </a:rPr>
                <a:t>찾기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716535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운용관리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 bwMode="auto">
            <a:xfrm>
              <a:off x="2772218" y="399963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 </a:t>
              </a:r>
              <a:r>
                <a:rPr lang="ko-KR" altLang="en-US" sz="675" dirty="0" smtClean="0">
                  <a:latin typeface="+mn-ea"/>
                </a:rPr>
                <a:t>운용정보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 bwMode="auto">
            <a:xfrm>
              <a:off x="2772218" y="434050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 bwMode="auto">
            <a:xfrm>
              <a:off x="2772218" y="470032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PDF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24" name="꺾인 연결선 23"/>
            <p:cNvCxnSpPr>
              <a:stCxn id="10" idx="2"/>
              <a:endCxn id="92" idx="0"/>
            </p:cNvCxnSpPr>
            <p:nvPr/>
          </p:nvCxnSpPr>
          <p:spPr>
            <a:xfrm rot="5400000">
              <a:off x="3952030" y="1755481"/>
              <a:ext cx="914074" cy="12050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26" idx="2"/>
              <a:endCxn id="29" idx="0"/>
            </p:cNvCxnSpPr>
            <p:nvPr/>
          </p:nvCxnSpPr>
          <p:spPr>
            <a:xfrm flipH="1">
              <a:off x="6785663" y="3088068"/>
              <a:ext cx="2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276658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정보조회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 bwMode="auto">
            <a:xfrm>
              <a:off x="6390359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 bwMode="auto">
            <a:xfrm>
              <a:off x="6390359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639035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구성종목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0" name="직선 연결선 29"/>
            <p:cNvCxnSpPr>
              <a:stCxn id="31" idx="2"/>
              <a:endCxn id="33" idx="0"/>
            </p:cNvCxnSpPr>
            <p:nvPr/>
          </p:nvCxnSpPr>
          <p:spPr>
            <a:xfrm flipH="1">
              <a:off x="5572353" y="3086602"/>
              <a:ext cx="1004" cy="129529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>
            <a:xfrm>
              <a:off x="5064350" y="281504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업무지원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 bwMode="auto">
            <a:xfrm>
              <a:off x="517702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기초지수코드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5177049" y="4381897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추적오차</a:t>
              </a:r>
              <a:r>
                <a:rPr lang="en-US" altLang="ko-KR" sz="675" dirty="0" smtClean="0">
                  <a:latin typeface="+mn-ea"/>
                </a:rPr>
                <a:t>/</a:t>
              </a:r>
              <a:r>
                <a:rPr lang="ko-KR" altLang="en-US" sz="675" dirty="0" err="1" smtClean="0">
                  <a:latin typeface="+mn-ea"/>
                </a:rPr>
                <a:t>괴리율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4" name="꺾인 연결선 33"/>
            <p:cNvCxnSpPr>
              <a:stCxn id="10" idx="2"/>
              <a:endCxn id="83" idx="0"/>
            </p:cNvCxnSpPr>
            <p:nvPr/>
          </p:nvCxnSpPr>
          <p:spPr>
            <a:xfrm rot="5400000">
              <a:off x="2784586" y="588037"/>
              <a:ext cx="914074" cy="35399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0" idx="2"/>
              <a:endCxn id="31" idx="0"/>
            </p:cNvCxnSpPr>
            <p:nvPr/>
          </p:nvCxnSpPr>
          <p:spPr>
            <a:xfrm rot="16200000" flipH="1">
              <a:off x="4835436" y="2077119"/>
              <a:ext cx="914075" cy="5617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10" idx="2"/>
              <a:endCxn id="26" idx="0"/>
            </p:cNvCxnSpPr>
            <p:nvPr/>
          </p:nvCxnSpPr>
          <p:spPr>
            <a:xfrm rot="16200000" flipH="1">
              <a:off x="5440857" y="1471698"/>
              <a:ext cx="915541" cy="17740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5837717" y="187770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675" b="1" dirty="0">
                  <a:solidFill>
                    <a:schemeClr val="bg1"/>
                  </a:solidFill>
                  <a:latin typeface="+mn-ea"/>
                </a:rPr>
                <a:t>Login</a:t>
              </a:r>
              <a:endParaRPr lang="ko-KR" altLang="en-US" sz="675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0" name="꺾인 연결선 39"/>
            <p:cNvCxnSpPr>
              <a:stCxn id="10" idx="2"/>
              <a:endCxn id="39" idx="1"/>
            </p:cNvCxnSpPr>
            <p:nvPr/>
          </p:nvCxnSpPr>
          <p:spPr>
            <a:xfrm rot="16200000" flipH="1">
              <a:off x="5368393" y="1544161"/>
              <a:ext cx="112518" cy="826128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10" idx="2"/>
              <a:endCxn id="43" idx="0"/>
            </p:cNvCxnSpPr>
            <p:nvPr/>
          </p:nvCxnSpPr>
          <p:spPr>
            <a:xfrm rot="16200000" flipH="1">
              <a:off x="6091801" y="820750"/>
              <a:ext cx="915545" cy="30759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43" idx="2"/>
              <a:endCxn id="46" idx="0"/>
            </p:cNvCxnSpPr>
            <p:nvPr/>
          </p:nvCxnSpPr>
          <p:spPr>
            <a:xfrm>
              <a:off x="8087561" y="3088068"/>
              <a:ext cx="7206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7578554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관리자메뉴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769225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회원정보관리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 bwMode="auto">
            <a:xfrm>
              <a:off x="769946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7699463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 bwMode="auto">
            <a:xfrm>
              <a:off x="490346" y="390594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Dashboard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>
              <a:off x="490346" y="428801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관리지수목록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490346" y="4686349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지수종목 상세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2" name="꺾인 연결선 61"/>
            <p:cNvCxnSpPr>
              <a:stCxn id="63" idx="2"/>
              <a:endCxn id="65" idx="0"/>
            </p:cNvCxnSpPr>
            <p:nvPr/>
          </p:nvCxnSpPr>
          <p:spPr>
            <a:xfrm rot="16200000" flipH="1">
              <a:off x="1662119" y="4013965"/>
              <a:ext cx="629368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1526252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 bwMode="auto">
            <a:xfrm>
              <a:off x="1582050" y="394713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신규지수등록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 bwMode="auto">
            <a:xfrm>
              <a:off x="1582050" y="432920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연동신청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7" name="꺾인 연결선 66"/>
            <p:cNvCxnSpPr>
              <a:stCxn id="83" idx="2"/>
              <a:endCxn id="63" idx="0"/>
            </p:cNvCxnSpPr>
            <p:nvPr/>
          </p:nvCxnSpPr>
          <p:spPr>
            <a:xfrm rot="16200000" flipH="1">
              <a:off x="1534339" y="3023918"/>
              <a:ext cx="379231" cy="50459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꺾인 연결선 69"/>
            <p:cNvCxnSpPr>
              <a:stCxn id="71" idx="2"/>
              <a:endCxn id="73" idx="0"/>
            </p:cNvCxnSpPr>
            <p:nvPr/>
          </p:nvCxnSpPr>
          <p:spPr>
            <a:xfrm rot="16200000" flipH="1">
              <a:off x="4002275" y="4058899"/>
              <a:ext cx="661085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모서리가 둥근 직사각형 70"/>
            <p:cNvSpPr/>
            <p:nvPr/>
          </p:nvSpPr>
          <p:spPr>
            <a:xfrm>
              <a:off x="3882324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신규등록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 bwMode="auto">
            <a:xfrm>
              <a:off x="3938007" y="404906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신청현황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 bwMode="auto">
            <a:xfrm>
              <a:off x="3938007" y="4389936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신규등록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75" name="꺾인 연결선 74"/>
            <p:cNvCxnSpPr>
              <a:stCxn id="92" idx="2"/>
              <a:endCxn id="71" idx="0"/>
            </p:cNvCxnSpPr>
            <p:nvPr/>
          </p:nvCxnSpPr>
          <p:spPr>
            <a:xfrm rot="16200000" flipH="1">
              <a:off x="3865309" y="3027836"/>
              <a:ext cx="408250" cy="5257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모서리가 둥근 직사각형 78"/>
            <p:cNvSpPr/>
            <p:nvPr/>
          </p:nvSpPr>
          <p:spPr bwMode="auto">
            <a:xfrm>
              <a:off x="517390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지수채용주식수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 bwMode="auto">
            <a:xfrm>
              <a:off x="518413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기초지수종가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962650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+mn-ea"/>
                </a:rPr>
                <a:t>지수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7" name="꺾인 연결선 86"/>
            <p:cNvCxnSpPr>
              <a:stCxn id="83" idx="2"/>
              <a:endCxn id="12" idx="0"/>
            </p:cNvCxnSpPr>
            <p:nvPr/>
          </p:nvCxnSpPr>
          <p:spPr>
            <a:xfrm rot="5400000">
              <a:off x="988488" y="2982662"/>
              <a:ext cx="379231" cy="5871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모서리가 둥근 직사각형 91"/>
            <p:cNvSpPr/>
            <p:nvPr/>
          </p:nvSpPr>
          <p:spPr>
            <a:xfrm>
              <a:off x="3297538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ETP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6" name="꺾인 연결선 95"/>
            <p:cNvCxnSpPr>
              <a:stCxn id="92" idx="2"/>
              <a:endCxn id="20" idx="0"/>
            </p:cNvCxnSpPr>
            <p:nvPr/>
          </p:nvCxnSpPr>
          <p:spPr>
            <a:xfrm rot="5400000">
              <a:off x="3282415" y="2970721"/>
              <a:ext cx="408250" cy="64001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1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4.1.24 </a:t>
            </a:r>
            <a:r>
              <a:rPr lang="en-US" altLang="ko-KR" dirty="0"/>
              <a:t>ETF PDF </a:t>
            </a:r>
            <a:r>
              <a:rPr lang="ko-KR" altLang="en-US" dirty="0"/>
              <a:t>변경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플랫폼으로 변경내역이 제출되면 해당 내역을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63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4.1.25 </a:t>
            </a:r>
            <a:r>
              <a:rPr lang="en-US" altLang="ko-KR" dirty="0"/>
              <a:t>ETF </a:t>
            </a:r>
            <a:r>
              <a:rPr lang="en-US" altLang="ko-KR" dirty="0" smtClean="0"/>
              <a:t>PDF INAV </a:t>
            </a:r>
            <a:r>
              <a:rPr lang="ko-KR" altLang="en-US" dirty="0" smtClean="0"/>
              <a:t>계산기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r>
              <a:rPr lang="ko-KR" altLang="en-US" dirty="0" smtClean="0"/>
              <a:t>과 동일한 </a:t>
            </a:r>
            <a:r>
              <a:rPr lang="en-US" altLang="ko-KR" dirty="0" err="1" smtClean="0"/>
              <a:t>Inav</a:t>
            </a:r>
            <a:r>
              <a:rPr lang="ko-KR" altLang="en-US" dirty="0" smtClean="0"/>
              <a:t>계산기이다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95243" y="6942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8753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4.1.26 </a:t>
            </a:r>
            <a:r>
              <a:rPr lang="en-US" altLang="ko-KR" dirty="0"/>
              <a:t>ETF PDF </a:t>
            </a:r>
            <a:r>
              <a:rPr lang="ko-KR" altLang="en-US" dirty="0" smtClean="0"/>
              <a:t>비중변경현황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거래일의 비중변경현황을 보여준다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조회화면으로 이동한다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" y="688323"/>
            <a:ext cx="7438909" cy="5424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842915" y="17623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직사각형 7"/>
          <p:cNvSpPr/>
          <p:nvPr/>
        </p:nvSpPr>
        <p:spPr>
          <a:xfrm>
            <a:off x="4181360" y="1951247"/>
            <a:ext cx="1384433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835792" y="28638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23272" y="3256005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</a:p>
        </p:txBody>
      </p:sp>
      <p:cxnSp>
        <p:nvCxnSpPr>
          <p:cNvPr id="12" name="꺾인 연결선 11"/>
          <p:cNvCxnSpPr>
            <a:stCxn id="10" idx="2"/>
            <a:endCxn id="11" idx="3"/>
          </p:cNvCxnSpPr>
          <p:nvPr/>
        </p:nvCxnSpPr>
        <p:spPr>
          <a:xfrm rot="10800000" flipV="1">
            <a:off x="5530348" y="2932830"/>
            <a:ext cx="305445" cy="37556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4.1.27 </a:t>
            </a:r>
            <a:r>
              <a:rPr lang="en-US" altLang="ko-KR" dirty="0"/>
              <a:t>ETF </a:t>
            </a:r>
            <a:r>
              <a:rPr lang="en-US" altLang="ko-KR" dirty="0" smtClean="0"/>
              <a:t>LP</a:t>
            </a:r>
            <a:r>
              <a:rPr lang="ko-KR" altLang="en-US" dirty="0" smtClean="0"/>
              <a:t>스프레드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LP</a:t>
            </a:r>
            <a:r>
              <a:rPr lang="ko-KR" altLang="en-US" dirty="0" smtClean="0"/>
              <a:t>호가스프레드 정보를 보여준다</a:t>
            </a:r>
            <a:endParaRPr lang="en-US" altLang="ko-KR" dirty="0" smtClean="0"/>
          </a:p>
          <a:p>
            <a:r>
              <a:rPr lang="en-US" altLang="ko-KR" dirty="0" smtClean="0"/>
              <a:t>LP</a:t>
            </a:r>
            <a:r>
              <a:rPr lang="ko-KR" altLang="en-US" dirty="0" smtClean="0"/>
              <a:t>최우선매수호가</a:t>
            </a:r>
            <a:r>
              <a:rPr lang="en-US" altLang="ko-KR" dirty="0" smtClean="0"/>
              <a:t>: F40544 | LP</a:t>
            </a:r>
            <a:r>
              <a:rPr lang="ko-KR" altLang="en-US" dirty="0" smtClean="0"/>
              <a:t>최우선매도호가</a:t>
            </a:r>
            <a:r>
              <a:rPr lang="en-US" altLang="ko-KR" dirty="0" smtClean="0"/>
              <a:t>: F40545 | LP</a:t>
            </a:r>
            <a:r>
              <a:rPr lang="ko-KR" altLang="en-US" dirty="0" smtClean="0"/>
              <a:t>스프레드</a:t>
            </a:r>
            <a:r>
              <a:rPr lang="en-US" altLang="ko-KR" dirty="0" smtClean="0"/>
              <a:t>: F33294</a:t>
            </a:r>
          </a:p>
          <a:p>
            <a:r>
              <a:rPr lang="en-US" altLang="ko-KR" dirty="0" smtClean="0"/>
              <a:t>INAV,</a:t>
            </a:r>
            <a:r>
              <a:rPr lang="ko-KR" altLang="en-US" dirty="0" smtClean="0"/>
              <a:t>현재가</a:t>
            </a:r>
            <a:r>
              <a:rPr lang="en-US" altLang="ko-KR" dirty="0" smtClean="0"/>
              <a:t>, LP</a:t>
            </a:r>
            <a:r>
              <a:rPr lang="ko-KR" altLang="en-US" dirty="0" smtClean="0"/>
              <a:t>매수호가</a:t>
            </a:r>
            <a:r>
              <a:rPr lang="en-US" altLang="ko-KR" dirty="0" smtClean="0"/>
              <a:t>, LP</a:t>
            </a:r>
            <a:r>
              <a:rPr lang="ko-KR" altLang="en-US" dirty="0" smtClean="0"/>
              <a:t>매도호가 현황을 시각화하여 보여준다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협의후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변경가능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아이콘을 클릭하면 해당종목의 </a:t>
            </a:r>
            <a:r>
              <a:rPr lang="en-US" altLang="ko-KR" dirty="0" smtClean="0"/>
              <a:t>LP</a:t>
            </a:r>
            <a:r>
              <a:rPr lang="ko-KR" altLang="en-US" dirty="0" smtClean="0"/>
              <a:t>스프레드 </a:t>
            </a:r>
            <a:r>
              <a:rPr lang="ko-KR" altLang="en-US" dirty="0" err="1" smtClean="0"/>
              <a:t>인트라를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확인하는 팝업을 띄운다</a:t>
            </a:r>
            <a:r>
              <a:rPr lang="en-US" altLang="ko-KR" dirty="0" smtClean="0"/>
              <a:t>. (ETP_OP_13_1 </a:t>
            </a:r>
            <a:r>
              <a:rPr lang="ko-KR" altLang="en-US" dirty="0" smtClean="0"/>
              <a:t>로 이동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t="5091" r="7138" b="5049"/>
          <a:stretch/>
        </p:blipFill>
        <p:spPr>
          <a:xfrm>
            <a:off x="106818" y="688323"/>
            <a:ext cx="7438909" cy="5424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6206049" y="23634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직사각형 7"/>
          <p:cNvSpPr/>
          <p:nvPr/>
        </p:nvSpPr>
        <p:spPr>
          <a:xfrm>
            <a:off x="2441839" y="1900218"/>
            <a:ext cx="1630628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240337" y="30486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24405" y="5377469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ETP_OP_13_1</a:t>
            </a:r>
          </a:p>
        </p:txBody>
      </p:sp>
      <p:cxnSp>
        <p:nvCxnSpPr>
          <p:cNvPr id="12" name="꺾인 연결선 11"/>
          <p:cNvCxnSpPr>
            <a:stCxn id="10" idx="6"/>
            <a:endCxn id="11" idx="3"/>
          </p:cNvCxnSpPr>
          <p:nvPr/>
        </p:nvCxnSpPr>
        <p:spPr>
          <a:xfrm flipH="1">
            <a:off x="5131480" y="3117563"/>
            <a:ext cx="246743" cy="2312291"/>
          </a:xfrm>
          <a:prstGeom prst="bentConnector3">
            <a:avLst>
              <a:gd name="adj1" fmla="val -92647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2326632" y="183127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8" name="타원 17"/>
          <p:cNvSpPr/>
          <p:nvPr/>
        </p:nvSpPr>
        <p:spPr>
          <a:xfrm>
            <a:off x="4503737" y="210900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0706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4.1.28 </a:t>
            </a:r>
            <a:r>
              <a:rPr lang="en-US" altLang="ko-KR" dirty="0"/>
              <a:t>ETF </a:t>
            </a:r>
            <a:r>
              <a:rPr lang="en-US" altLang="ko-KR" dirty="0" smtClean="0"/>
              <a:t>LP</a:t>
            </a:r>
            <a:r>
              <a:rPr lang="ko-KR" altLang="en-US" dirty="0" smtClean="0"/>
              <a:t>스프레드</a:t>
            </a:r>
            <a:r>
              <a:rPr lang="en-US" altLang="ko-KR" dirty="0" smtClean="0"/>
              <a:t>_</a:t>
            </a:r>
            <a:r>
              <a:rPr lang="ko-KR" altLang="en-US" dirty="0" smtClean="0"/>
              <a:t>종목상세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ETP_OP_13_1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/>
              <a:t> </a:t>
            </a:r>
            <a:r>
              <a:rPr lang="ko-KR" altLang="en-US" dirty="0" smtClean="0"/>
              <a:t>종목상세에서 보여주는 시세정보와 동일하며</a:t>
            </a:r>
            <a:r>
              <a:rPr lang="en-US" altLang="ko-KR" dirty="0" smtClean="0"/>
              <a:t>, LP</a:t>
            </a:r>
            <a:r>
              <a:rPr lang="ko-KR" altLang="en-US" dirty="0" smtClean="0"/>
              <a:t>스프레드 평균을 추가하여 보여준다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LP</a:t>
            </a:r>
            <a:r>
              <a:rPr lang="ko-KR" altLang="en-US" dirty="0" smtClean="0"/>
              <a:t>스프레드평균은 당일 </a:t>
            </a:r>
            <a:r>
              <a:rPr lang="ko-KR" altLang="en-US" dirty="0" err="1" smtClean="0"/>
              <a:t>인트라로</a:t>
            </a:r>
            <a:r>
              <a:rPr lang="ko-KR" altLang="en-US" dirty="0" smtClean="0"/>
              <a:t> 쌓여있는 </a:t>
            </a:r>
            <a:r>
              <a:rPr lang="en-US" altLang="ko-KR" dirty="0" smtClean="0"/>
              <a:t>LP</a:t>
            </a:r>
            <a:r>
              <a:rPr lang="ko-KR" altLang="en-US" dirty="0" err="1" smtClean="0"/>
              <a:t>스프레드값의</a:t>
            </a:r>
            <a:r>
              <a:rPr lang="ko-KR" altLang="en-US" dirty="0" smtClean="0"/>
              <a:t> 평균이다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일중차트이며 </a:t>
            </a:r>
            <a:r>
              <a:rPr lang="en-US" altLang="ko-KR" dirty="0" smtClean="0"/>
              <a:t>INAV, LP</a:t>
            </a:r>
            <a:r>
              <a:rPr lang="ko-KR" altLang="en-US" dirty="0" smtClean="0"/>
              <a:t>최우선매수호가</a:t>
            </a:r>
            <a:r>
              <a:rPr lang="en-US" altLang="ko-KR" dirty="0" smtClean="0"/>
              <a:t>, LP</a:t>
            </a:r>
            <a:r>
              <a:rPr lang="ko-KR" altLang="en-US" dirty="0" smtClean="0"/>
              <a:t>최우선매도호가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값을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주황색</a:t>
            </a:r>
            <a:r>
              <a:rPr lang="en-US" altLang="ko-KR" dirty="0" smtClean="0"/>
              <a:t>: INAV</a:t>
            </a:r>
          </a:p>
          <a:p>
            <a:pPr lvl="1"/>
            <a:r>
              <a:rPr lang="ko-KR" altLang="en-US" dirty="0" err="1" smtClean="0"/>
              <a:t>밝은회색</a:t>
            </a:r>
            <a:r>
              <a:rPr lang="en-US" altLang="ko-KR" dirty="0" smtClean="0"/>
              <a:t>: LP</a:t>
            </a:r>
            <a:r>
              <a:rPr lang="ko-KR" altLang="en-US" dirty="0" smtClean="0"/>
              <a:t>최우선매도호가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짙은회색</a:t>
            </a:r>
            <a:r>
              <a:rPr lang="en-US" altLang="ko-KR" dirty="0" smtClean="0"/>
              <a:t>: LP</a:t>
            </a:r>
            <a:r>
              <a:rPr lang="ko-KR" altLang="en-US" dirty="0" smtClean="0"/>
              <a:t>최우선매수호가</a:t>
            </a:r>
            <a:endParaRPr lang="en-US" altLang="ko-KR" dirty="0" smtClean="0"/>
          </a:p>
          <a:p>
            <a:r>
              <a:rPr lang="ko-KR" altLang="en-US" dirty="0" smtClean="0"/>
              <a:t>일중스프레드현황을 보여준다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정렬은 </a:t>
            </a:r>
            <a:r>
              <a:rPr lang="ko-KR" altLang="en-US" dirty="0" err="1" smtClean="0"/>
              <a:t>최근시간</a:t>
            </a:r>
            <a:r>
              <a:rPr lang="ko-KR" altLang="en-US" dirty="0" smtClean="0"/>
              <a:t> 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높이를 초과할 경우 </a:t>
            </a:r>
            <a:r>
              <a:rPr lang="ko-KR" altLang="en-US" dirty="0" err="1" smtClean="0"/>
              <a:t>스크롤바가</a:t>
            </a:r>
            <a:r>
              <a:rPr lang="ko-KR" altLang="en-US" dirty="0" smtClean="0"/>
              <a:t> 나타난다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-225" r="11394" b="15923"/>
          <a:stretch/>
        </p:blipFill>
        <p:spPr>
          <a:xfrm>
            <a:off x="106818" y="688323"/>
            <a:ext cx="7438908" cy="5424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94410" y="1363134"/>
            <a:ext cx="5530189" cy="40640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142049" y="14284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3234249" y="26137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924039" y="39515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5817772" y="42309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2811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4.2.1 ETP </a:t>
            </a:r>
            <a:r>
              <a:rPr lang="ko-KR" altLang="en-US" dirty="0" smtClean="0"/>
              <a:t>신청현황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</a:t>
            </a:r>
            <a:r>
              <a:rPr lang="en-US" altLang="ko-KR" b="1" dirty="0" smtClean="0"/>
              <a:t>ETP</a:t>
            </a:r>
            <a:r>
              <a:rPr lang="ko-KR" altLang="en-US" b="1" dirty="0" smtClean="0"/>
              <a:t>신청현황</a:t>
            </a:r>
            <a:r>
              <a:rPr lang="ko-KR" altLang="en-US" dirty="0" smtClean="0"/>
              <a:t>을 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471839" y="14960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116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4.2.2 </a:t>
            </a:r>
            <a:r>
              <a:rPr lang="en-US" altLang="ko-KR" dirty="0"/>
              <a:t>ETP </a:t>
            </a:r>
            <a:r>
              <a:rPr lang="ko-KR" altLang="en-US" dirty="0" smtClean="0"/>
              <a:t>신규등록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 </a:t>
            </a:r>
            <a:r>
              <a:rPr lang="en-US" altLang="ko-KR" b="1" dirty="0" smtClean="0"/>
              <a:t>ETP</a:t>
            </a:r>
            <a:r>
              <a:rPr lang="ko-KR" altLang="en-US" b="1" dirty="0" err="1" smtClean="0"/>
              <a:t>신청탬플릿을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45557" y="14046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165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ETP </a:t>
            </a:r>
            <a:r>
              <a:rPr lang="ko-KR" altLang="en-US" dirty="0" smtClean="0"/>
              <a:t>및 지수 정보 조회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.1 ETP </a:t>
            </a:r>
            <a:r>
              <a:rPr lang="ko-KR" altLang="en-US" b="1" dirty="0" smtClean="0"/>
              <a:t>정보조회</a:t>
            </a:r>
            <a:endParaRPr lang="ko-KR" altLang="en-US" b="1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74671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5.1.1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전체목록 </a:t>
            </a:r>
            <a:r>
              <a:rPr lang="ko-KR" altLang="en-US" sz="900" dirty="0"/>
              <a:t>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.1.2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시장대표</a:t>
            </a:r>
            <a:endParaRPr lang="ko-KR" altLang="en-US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.1.3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섹터별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.1.4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테마별</a:t>
            </a:r>
            <a:endParaRPr lang="en-US" altLang="ko-KR" sz="900" dirty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.1.5 </a:t>
            </a:r>
            <a:r>
              <a:rPr lang="en-US" altLang="ko-KR" sz="900" dirty="0"/>
              <a:t>ETP </a:t>
            </a:r>
            <a:r>
              <a:rPr lang="ko-KR" altLang="en-US" sz="900" dirty="0" err="1" smtClean="0"/>
              <a:t>전략별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.1.6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채권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업데이트 필요</a:t>
            </a:r>
            <a:r>
              <a:rPr lang="en-US" altLang="ko-KR" sz="900" dirty="0" smtClean="0"/>
              <a:t>)</a:t>
            </a:r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.1.7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해외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.1.8 </a:t>
            </a:r>
            <a:r>
              <a:rPr lang="en-US" altLang="ko-KR" sz="900" dirty="0"/>
              <a:t>ETP </a:t>
            </a:r>
            <a:r>
              <a:rPr lang="ko-KR" altLang="en-US" sz="900" dirty="0"/>
              <a:t>혼합 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r>
              <a:rPr lang="en-US" altLang="ko-KR" sz="900" dirty="0"/>
              <a:t>5</a:t>
            </a:r>
            <a:r>
              <a:rPr lang="en-US" altLang="ko-KR" sz="900" dirty="0" smtClean="0"/>
              <a:t>.1.9 ETP </a:t>
            </a:r>
            <a:r>
              <a:rPr lang="ko-KR" altLang="en-US" sz="900" dirty="0"/>
              <a:t>상품  </a:t>
            </a:r>
            <a:r>
              <a:rPr lang="en-US" altLang="ko-KR" sz="900" dirty="0"/>
              <a:t>(</a:t>
            </a:r>
            <a:r>
              <a:rPr lang="ko-KR" altLang="en-US" sz="900" dirty="0"/>
              <a:t>업데이트 필요</a:t>
            </a:r>
            <a:r>
              <a:rPr lang="en-US" altLang="ko-KR" sz="900" dirty="0"/>
              <a:t>)</a:t>
            </a:r>
            <a:endParaRPr lang="en-US" altLang="ko-KR" sz="900" dirty="0" smtClean="0"/>
          </a:p>
          <a:p>
            <a:r>
              <a:rPr lang="en-US" altLang="ko-KR" sz="900" dirty="0" smtClean="0"/>
              <a:t>5.1.10 ETP </a:t>
            </a:r>
            <a:r>
              <a:rPr lang="ko-KR" altLang="en-US" sz="900" dirty="0" smtClean="0"/>
              <a:t>종목 조회화면</a:t>
            </a:r>
            <a:r>
              <a:rPr lang="en-US" altLang="ko-KR" sz="900" dirty="0" smtClean="0"/>
              <a:t>#1</a:t>
            </a:r>
          </a:p>
          <a:p>
            <a:r>
              <a:rPr lang="en-US" altLang="ko-KR" sz="900" dirty="0" smtClean="0"/>
              <a:t>5.1.11 </a:t>
            </a:r>
            <a:r>
              <a:rPr lang="en-US" altLang="ko-KR" sz="900" dirty="0"/>
              <a:t>ETP </a:t>
            </a:r>
            <a:r>
              <a:rPr lang="ko-KR" altLang="en-US" sz="900" dirty="0"/>
              <a:t>종목 조회화면</a:t>
            </a:r>
            <a:r>
              <a:rPr lang="en-US" altLang="ko-KR" sz="900" dirty="0" smtClean="0"/>
              <a:t>#2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5" name="텍스트 개체 틀 9"/>
          <p:cNvSpPr>
            <a:spLocks noGrp="1"/>
          </p:cNvSpPr>
          <p:nvPr>
            <p:ph type="body" idx="1"/>
          </p:nvPr>
        </p:nvSpPr>
        <p:spPr>
          <a:xfrm>
            <a:off x="4701749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5.2 INDEX </a:t>
            </a:r>
            <a:r>
              <a:rPr lang="ko-KR" altLang="en-US" b="1" dirty="0" smtClean="0"/>
              <a:t>정보조회</a:t>
            </a:r>
            <a:endParaRPr lang="ko-KR" altLang="en-US" b="1" dirty="0"/>
          </a:p>
        </p:txBody>
      </p:sp>
      <p:sp>
        <p:nvSpPr>
          <p:cNvPr id="6" name="텍스트 개체 틀 9"/>
          <p:cNvSpPr txBox="1">
            <a:spLocks/>
          </p:cNvSpPr>
          <p:nvPr/>
        </p:nvSpPr>
        <p:spPr>
          <a:xfrm>
            <a:off x="4751444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5.2.1 TODAY</a:t>
            </a:r>
            <a:endParaRPr lang="ko-KR" altLang="en-US" sz="900" dirty="0"/>
          </a:p>
          <a:p>
            <a:r>
              <a:rPr lang="en-US" altLang="ko-KR" sz="900" dirty="0" smtClean="0"/>
              <a:t>5.2.2 </a:t>
            </a:r>
            <a:r>
              <a:rPr lang="ko-KR" altLang="en-US" sz="900" dirty="0" err="1" smtClean="0"/>
              <a:t>지수사업자별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업데이트 필요</a:t>
            </a:r>
            <a:r>
              <a:rPr lang="en-US" altLang="ko-KR" sz="900" dirty="0" smtClean="0"/>
              <a:t>)</a:t>
            </a:r>
            <a:endParaRPr lang="ko-KR" altLang="en-US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356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5.1.0 ETP </a:t>
            </a:r>
            <a:r>
              <a:rPr lang="ko-KR" altLang="en-US" dirty="0" smtClean="0"/>
              <a:t>정보 조회를 위한 카테고리 구조 설명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MKT_INFO_ETP_00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의 상품분류 체계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상품분류별로</a:t>
            </a:r>
            <a:r>
              <a:rPr lang="ko-KR" altLang="en-US" dirty="0" smtClean="0"/>
              <a:t> 세부 분류를 가지며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화면별로</a:t>
            </a:r>
            <a:r>
              <a:rPr lang="ko-KR" altLang="en-US" dirty="0" smtClean="0"/>
              <a:t> 특성에 맞는 </a:t>
            </a:r>
            <a:r>
              <a:rPr lang="en-US" altLang="ko-KR" dirty="0" smtClean="0"/>
              <a:t>summary(</a:t>
            </a:r>
            <a:r>
              <a:rPr lang="ko-KR" altLang="en-US" dirty="0" smtClean="0"/>
              <a:t>또는 통계치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상단에 배치 시키고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리스트를 출력한다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>
            <a:fillRect/>
          </a:stretch>
        </p:blipFill>
        <p:spPr/>
      </p:pic>
      <p:sp>
        <p:nvSpPr>
          <p:cNvPr id="15" name="타원 14"/>
          <p:cNvSpPr/>
          <p:nvPr/>
        </p:nvSpPr>
        <p:spPr>
          <a:xfrm>
            <a:off x="1666572" y="48907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6" name="직사각형 15"/>
          <p:cNvSpPr/>
          <p:nvPr/>
        </p:nvSpPr>
        <p:spPr>
          <a:xfrm>
            <a:off x="1804458" y="379006"/>
            <a:ext cx="3902738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804458" y="1255306"/>
            <a:ext cx="4151842" cy="220544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711930" y="125530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" name="직사각형 2"/>
          <p:cNvSpPr/>
          <p:nvPr/>
        </p:nvSpPr>
        <p:spPr>
          <a:xfrm>
            <a:off x="1773030" y="1488016"/>
            <a:ext cx="4106484" cy="1972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상품분류는 </a:t>
            </a: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ko-KR" altLang="en-US" dirty="0" smtClean="0">
                <a:solidFill>
                  <a:srgbClr val="FF0000"/>
                </a:solidFill>
              </a:rPr>
              <a:t>플랫폼</a:t>
            </a:r>
            <a:r>
              <a:rPr lang="en-US" altLang="ko-KR" dirty="0" smtClean="0">
                <a:solidFill>
                  <a:srgbClr val="FF0000"/>
                </a:solidFill>
              </a:rPr>
              <a:t>_ETP</a:t>
            </a:r>
            <a:r>
              <a:rPr lang="ko-KR" altLang="en-US" dirty="0" smtClean="0">
                <a:solidFill>
                  <a:srgbClr val="FF0000"/>
                </a:solidFill>
              </a:rPr>
              <a:t>분류</a:t>
            </a:r>
            <a:r>
              <a:rPr lang="en-US" altLang="ko-KR" dirty="0" smtClean="0">
                <a:solidFill>
                  <a:srgbClr val="FF0000"/>
                </a:solidFill>
              </a:rPr>
              <a:t>.XLS”</a:t>
            </a:r>
            <a:r>
              <a:rPr lang="ko-KR" altLang="en-US" dirty="0" smtClean="0">
                <a:solidFill>
                  <a:srgbClr val="FF0000"/>
                </a:solidFill>
              </a:rPr>
              <a:t>를 따른다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5.1.2 ETP </a:t>
            </a:r>
            <a:r>
              <a:rPr lang="ko-KR" altLang="en-US" dirty="0" smtClean="0"/>
              <a:t>시장대표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시장을 대표하는 지수 중 </a:t>
            </a:r>
            <a:r>
              <a:rPr lang="ko-KR" altLang="en-US" dirty="0" err="1" smtClean="0"/>
              <a:t>공신력있는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개지수에</a:t>
            </a:r>
            <a:r>
              <a:rPr lang="ko-KR" altLang="en-US" dirty="0" smtClean="0"/>
              <a:t> 대한 시세를 보여준다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 err="1" smtClean="0"/>
              <a:t>개지수</a:t>
            </a:r>
            <a:r>
              <a:rPr lang="en-US" altLang="ko-KR" dirty="0" smtClean="0"/>
              <a:t>: KOSPI</a:t>
            </a:r>
            <a:r>
              <a:rPr lang="ko-KR" altLang="en-US" dirty="0" smtClean="0"/>
              <a:t>종합</a:t>
            </a:r>
            <a:r>
              <a:rPr lang="en-US" altLang="ko-KR" dirty="0" smtClean="0"/>
              <a:t>, KOSPI200, KOSDAQ</a:t>
            </a:r>
            <a:r>
              <a:rPr lang="ko-KR" altLang="en-US" dirty="0" smtClean="0"/>
              <a:t>종합</a:t>
            </a:r>
            <a:r>
              <a:rPr lang="en-US" altLang="ko-KR" dirty="0" smtClean="0"/>
              <a:t>, KOSDAQ150, KRX300</a:t>
            </a:r>
          </a:p>
          <a:p>
            <a:r>
              <a:rPr lang="ko-KR" altLang="en-US" dirty="0" smtClean="0"/>
              <a:t>해당 지수를 추종하는 </a:t>
            </a:r>
            <a:r>
              <a:rPr lang="en-US" altLang="ko-KR" dirty="0" smtClean="0"/>
              <a:t>ETF, ETN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총규모를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지수별로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목록을 보여준다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20" y="351064"/>
            <a:ext cx="4868160" cy="60987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23136" y="7921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988907" y="11088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721258" y="1646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9713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공통 모듈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0"/>
          </p:nvPr>
        </p:nvSpPr>
        <p:spPr>
          <a:xfrm>
            <a:off x="697014" y="3737770"/>
            <a:ext cx="8543925" cy="33360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Header</a:t>
            </a:r>
            <a:endParaRPr lang="ko-KR" altLang="en-US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697014" y="4012748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.3  Side Navigation</a:t>
            </a:r>
            <a:endParaRPr lang="ko-KR" altLang="en-US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697014" y="4287726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.4  Tab Menu</a:t>
            </a:r>
            <a:endParaRPr lang="ko-KR" alt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697014" y="4562704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.5 Control Panel</a:t>
            </a:r>
            <a:endParaRPr lang="ko-KR" altLang="en-US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697014" y="4837682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.6 Content</a:t>
            </a:r>
            <a:endParaRPr lang="ko-KR" altLang="en-US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697014" y="5112659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</a:p>
          <a:p>
            <a:endParaRPr lang="ko-KR" altLang="en-US" dirty="0"/>
          </a:p>
        </p:txBody>
      </p:sp>
      <p:sp>
        <p:nvSpPr>
          <p:cNvPr id="14" name="텍스트 개체 틀 7"/>
          <p:cNvSpPr txBox="1">
            <a:spLocks/>
          </p:cNvSpPr>
          <p:nvPr/>
        </p:nvSpPr>
        <p:spPr>
          <a:xfrm>
            <a:off x="697013" y="5387637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2.8 </a:t>
            </a:r>
            <a:r>
              <a:rPr lang="ko-KR" altLang="en-US" dirty="0" smtClean="0"/>
              <a:t>유저진입흐름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텍스트 개체 틀 7"/>
          <p:cNvSpPr txBox="1">
            <a:spLocks/>
          </p:cNvSpPr>
          <p:nvPr/>
        </p:nvSpPr>
        <p:spPr>
          <a:xfrm>
            <a:off x="697013" y="5662614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2.9 Landing Page</a:t>
            </a:r>
          </a:p>
          <a:p>
            <a:endParaRPr lang="ko-KR" altLang="en-US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697012" y="5937592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2.10 Login Page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5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5.1.2.1 </a:t>
            </a:r>
            <a:r>
              <a:rPr lang="ko-KR" altLang="en-US" dirty="0" smtClean="0"/>
              <a:t>시장대표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통계부분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800" dirty="0" smtClean="0"/>
              <a:t>MKT_INFO_ETP_02_1</a:t>
            </a:r>
            <a:endParaRPr lang="ko-KR" altLang="en-US" sz="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지수명</a:t>
            </a:r>
            <a:endParaRPr lang="en-US" altLang="ko-KR" dirty="0" smtClean="0"/>
          </a:p>
          <a:p>
            <a:r>
              <a:rPr lang="ko-KR" altLang="en-US" dirty="0" smtClean="0"/>
              <a:t>지수현재가 및 등락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등락이 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일때는</a:t>
            </a:r>
            <a:r>
              <a:rPr lang="ko-KR" altLang="en-US" dirty="0" smtClean="0"/>
              <a:t> 파란색으로</a:t>
            </a:r>
            <a:r>
              <a:rPr lang="en-US" altLang="ko-KR" dirty="0" smtClean="0"/>
              <a:t>, -</a:t>
            </a:r>
            <a:r>
              <a:rPr lang="ko-KR" altLang="en-US" dirty="0" err="1" smtClean="0"/>
              <a:t>일때는</a:t>
            </a:r>
            <a:r>
              <a:rPr lang="ko-KR" altLang="en-US" dirty="0" smtClean="0"/>
              <a:t> 빨간색</a:t>
            </a:r>
            <a:endParaRPr lang="en-US" altLang="ko-KR" dirty="0" smtClean="0"/>
          </a:p>
          <a:p>
            <a:r>
              <a:rPr lang="ko-KR" altLang="en-US" dirty="0" smtClean="0"/>
              <a:t>차트정보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일간의 종가기준 차트</a:t>
            </a:r>
            <a:endParaRPr lang="en-US" altLang="ko-KR" dirty="0" smtClean="0"/>
          </a:p>
          <a:p>
            <a:r>
              <a:rPr lang="en-US" altLang="ko-KR" dirty="0" smtClean="0"/>
              <a:t>ETF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총규모</a:t>
            </a:r>
            <a:r>
              <a:rPr lang="ko-KR" altLang="en-US" dirty="0" smtClean="0"/>
              <a:t> 산정방식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종목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해당지수를 기초로 하는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중 </a:t>
            </a:r>
            <a:r>
              <a:rPr lang="ko-KR" altLang="en-US" dirty="0" err="1" smtClean="0"/>
              <a:t>정배열만</a:t>
            </a:r>
            <a:r>
              <a:rPr lang="ko-KR" altLang="en-US" dirty="0" smtClean="0"/>
              <a:t> 규모산정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레버리지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인버스는</a:t>
            </a:r>
            <a:r>
              <a:rPr lang="ko-KR" altLang="en-US" dirty="0" smtClean="0">
                <a:solidFill>
                  <a:srgbClr val="FF0000"/>
                </a:solidFill>
              </a:rPr>
              <a:t> 규모산정에서 제외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 smtClean="0">
                <a:solidFill>
                  <a:srgbClr val="FF0000"/>
                </a:solidFill>
              </a:rPr>
              <a:t>정배열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ETF</a:t>
            </a:r>
            <a:r>
              <a:rPr lang="ko-KR" altLang="en-US" dirty="0" smtClean="0">
                <a:solidFill>
                  <a:srgbClr val="FF0000"/>
                </a:solidFill>
              </a:rPr>
              <a:t>의 순자산가치 총액의 합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ETN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ETN </a:t>
            </a:r>
            <a:r>
              <a:rPr lang="ko-KR" altLang="en-US" dirty="0" err="1" smtClean="0"/>
              <a:t>총규모</a:t>
            </a:r>
            <a:r>
              <a:rPr lang="ko-KR" altLang="en-US" dirty="0" smtClean="0"/>
              <a:t> 산정방식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종목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해당지수를 </a:t>
            </a:r>
            <a:r>
              <a:rPr lang="ko-KR" altLang="en-US" dirty="0" err="1" smtClean="0"/>
              <a:t>기초로하는</a:t>
            </a:r>
            <a:r>
              <a:rPr lang="ko-KR" altLang="en-US" dirty="0" smtClean="0"/>
              <a:t>  </a:t>
            </a:r>
            <a:r>
              <a:rPr lang="en-US" altLang="ko-KR" dirty="0" smtClean="0"/>
              <a:t>ETN</a:t>
            </a:r>
            <a:r>
              <a:rPr lang="ko-KR" altLang="en-US" dirty="0" smtClean="0"/>
              <a:t>중 </a:t>
            </a:r>
            <a:r>
              <a:rPr lang="ko-KR" altLang="en-US" dirty="0" err="1" smtClean="0"/>
              <a:t>정배열만</a:t>
            </a:r>
            <a:r>
              <a:rPr lang="ko-KR" altLang="en-US" dirty="0" smtClean="0"/>
              <a:t> 규모산정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레버리지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err="1" smtClean="0">
                <a:solidFill>
                  <a:srgbClr val="FF0000"/>
                </a:solidFill>
              </a:rPr>
              <a:t>인버스</a:t>
            </a:r>
            <a:r>
              <a:rPr lang="ko-KR" altLang="en-US" dirty="0" smtClean="0">
                <a:solidFill>
                  <a:srgbClr val="FF0000"/>
                </a:solidFill>
              </a:rPr>
              <a:t> 제외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 smtClean="0"/>
              <a:t>정배열</a:t>
            </a:r>
            <a:r>
              <a:rPr lang="en-US" altLang="ko-KR" dirty="0" smtClean="0"/>
              <a:t>ETN</a:t>
            </a:r>
            <a:r>
              <a:rPr lang="ko-KR" altLang="en-US" dirty="0" smtClean="0"/>
              <a:t>의 </a:t>
            </a:r>
            <a:r>
              <a:rPr lang="ko-KR" altLang="en-US" b="1" dirty="0" smtClean="0"/>
              <a:t>판매금액</a:t>
            </a:r>
            <a:r>
              <a:rPr lang="ko-KR" altLang="en-US" dirty="0" smtClean="0"/>
              <a:t>의 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판매금액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주당내재가치 </a:t>
            </a:r>
            <a:r>
              <a:rPr lang="en-US" altLang="ko-KR" dirty="0" smtClean="0">
                <a:solidFill>
                  <a:srgbClr val="FF0000"/>
                </a:solidFill>
              </a:rPr>
              <a:t>X (</a:t>
            </a:r>
            <a:r>
              <a:rPr lang="ko-KR" altLang="en-US" dirty="0" err="1" smtClean="0">
                <a:solidFill>
                  <a:srgbClr val="FF0000"/>
                </a:solidFill>
              </a:rPr>
              <a:t>총발행주식수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 LP</a:t>
            </a:r>
            <a:r>
              <a:rPr lang="ko-KR" altLang="en-US" dirty="0" smtClean="0">
                <a:solidFill>
                  <a:srgbClr val="FF0000"/>
                </a:solidFill>
              </a:rPr>
              <a:t>보유수량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3355" r="35484" b="81081"/>
          <a:stretch/>
        </p:blipFill>
        <p:spPr>
          <a:xfrm>
            <a:off x="80691" y="1994264"/>
            <a:ext cx="7438911" cy="2246812"/>
          </a:xfrm>
        </p:spPr>
      </p:pic>
      <p:sp>
        <p:nvSpPr>
          <p:cNvPr id="8" name="타원 7"/>
          <p:cNvSpPr/>
          <p:nvPr/>
        </p:nvSpPr>
        <p:spPr>
          <a:xfrm>
            <a:off x="375150" y="276899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0752" y="29823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39695" y="33671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314906" y="336714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314906" y="35572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826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5.1.3 ETP </a:t>
            </a:r>
            <a:r>
              <a:rPr lang="ko-KR" altLang="en-US" dirty="0" smtClean="0"/>
              <a:t>섹터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개 섹터에 대한 요약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통계정보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보여준다</a:t>
            </a:r>
            <a:endParaRPr lang="en-US" altLang="ko-KR" dirty="0" smtClean="0"/>
          </a:p>
          <a:p>
            <a:r>
              <a:rPr lang="ko-KR" altLang="en-US" dirty="0" err="1" smtClean="0"/>
              <a:t>섹터별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07" y="351064"/>
            <a:ext cx="4868160" cy="60987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540782" y="8490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540782" y="19529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950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5.1.3 ETP </a:t>
            </a:r>
            <a:r>
              <a:rPr lang="ko-KR" altLang="en-US" dirty="0" smtClean="0"/>
              <a:t>섹터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800" dirty="0" smtClean="0"/>
              <a:t>MKT_INFO_ETP_03_1</a:t>
            </a:r>
            <a:endParaRPr lang="ko-KR" altLang="en-US" sz="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섹터명</a:t>
            </a:r>
            <a:endParaRPr lang="en-US" altLang="ko-KR" dirty="0" smtClean="0"/>
          </a:p>
          <a:p>
            <a:r>
              <a:rPr lang="ko-KR" altLang="en-US" dirty="0" smtClean="0"/>
              <a:t>섹터에 속한 종목 중 등락률이 가장 큰 종목을 선정하여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해당종목의 등락률을 표시</a:t>
            </a:r>
            <a:endParaRPr lang="en-US" altLang="ko-KR" dirty="0" smtClean="0"/>
          </a:p>
          <a:p>
            <a:r>
              <a:rPr lang="ko-KR" altLang="en-US" dirty="0" smtClean="0"/>
              <a:t>등락률 옆에 해당 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r>
              <a:rPr lang="en-US" altLang="ko-KR" dirty="0" smtClean="0"/>
              <a:t>ETF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ko-KR" altLang="en-US" dirty="0" err="1"/>
              <a:t>총규모</a:t>
            </a:r>
            <a:r>
              <a:rPr lang="ko-KR" altLang="en-US" dirty="0"/>
              <a:t> 산정방식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종목</a:t>
            </a:r>
            <a:r>
              <a:rPr lang="en-US" altLang="ko-KR" dirty="0"/>
              <a:t>) </a:t>
            </a:r>
            <a:r>
              <a:rPr lang="ko-KR" altLang="en-US" dirty="0"/>
              <a:t>해당지수를 기초로 하는 </a:t>
            </a:r>
            <a:r>
              <a:rPr lang="en-US" altLang="ko-KR" dirty="0"/>
              <a:t>ETF</a:t>
            </a:r>
            <a:r>
              <a:rPr lang="ko-KR" altLang="en-US" dirty="0"/>
              <a:t>중 </a:t>
            </a:r>
            <a:r>
              <a:rPr lang="ko-KR" altLang="en-US" dirty="0" err="1"/>
              <a:t>정배열만</a:t>
            </a:r>
            <a:r>
              <a:rPr lang="ko-KR" altLang="en-US" dirty="0"/>
              <a:t> 규모산정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레버리지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인버스는</a:t>
            </a:r>
            <a:r>
              <a:rPr lang="ko-KR" altLang="en-US" dirty="0">
                <a:solidFill>
                  <a:srgbClr val="FF0000"/>
                </a:solidFill>
              </a:rPr>
              <a:t> 규모산정에서 제외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정배열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ETF</a:t>
            </a:r>
            <a:r>
              <a:rPr lang="ko-KR" altLang="en-US" dirty="0">
                <a:solidFill>
                  <a:srgbClr val="FF0000"/>
                </a:solidFill>
              </a:rPr>
              <a:t>의 순자산가치 총액의 </a:t>
            </a:r>
            <a:r>
              <a:rPr lang="ko-KR" altLang="en-US" dirty="0" smtClean="0">
                <a:solidFill>
                  <a:srgbClr val="FF0000"/>
                </a:solidFill>
              </a:rPr>
              <a:t>합</a:t>
            </a:r>
            <a:endParaRPr lang="en-US" altLang="ko-KR" dirty="0" smtClean="0"/>
          </a:p>
          <a:p>
            <a:r>
              <a:rPr lang="en-US" altLang="ko-KR" dirty="0" smtClean="0"/>
              <a:t>ETN </a:t>
            </a:r>
            <a:r>
              <a:rPr lang="ko-KR" altLang="en-US" dirty="0" err="1" smtClean="0"/>
              <a:t>총규모</a:t>
            </a:r>
            <a:endParaRPr lang="en-US" altLang="ko-KR" dirty="0" smtClean="0"/>
          </a:p>
          <a:p>
            <a:pPr lvl="1"/>
            <a:r>
              <a:rPr lang="en-US" altLang="ko-KR" dirty="0"/>
              <a:t>ETN </a:t>
            </a:r>
            <a:r>
              <a:rPr lang="ko-KR" altLang="en-US" dirty="0" err="1"/>
              <a:t>총규모</a:t>
            </a:r>
            <a:r>
              <a:rPr lang="ko-KR" altLang="en-US" dirty="0"/>
              <a:t> 산정방식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종목</a:t>
            </a:r>
            <a:r>
              <a:rPr lang="en-US" altLang="ko-KR" dirty="0"/>
              <a:t>) </a:t>
            </a:r>
            <a:r>
              <a:rPr lang="ko-KR" altLang="en-US" dirty="0"/>
              <a:t>해당지수를 </a:t>
            </a:r>
            <a:r>
              <a:rPr lang="ko-KR" altLang="en-US" dirty="0" err="1"/>
              <a:t>기초로하는</a:t>
            </a:r>
            <a:r>
              <a:rPr lang="ko-KR" altLang="en-US" dirty="0"/>
              <a:t>  </a:t>
            </a:r>
            <a:r>
              <a:rPr lang="en-US" altLang="ko-KR" dirty="0"/>
              <a:t>ETN</a:t>
            </a:r>
            <a:r>
              <a:rPr lang="ko-KR" altLang="en-US" dirty="0"/>
              <a:t>중 </a:t>
            </a:r>
            <a:r>
              <a:rPr lang="ko-KR" altLang="en-US" dirty="0" err="1"/>
              <a:t>정배열만</a:t>
            </a:r>
            <a:r>
              <a:rPr lang="ko-KR" altLang="en-US" dirty="0"/>
              <a:t> 규모산정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 err="1">
                <a:solidFill>
                  <a:srgbClr val="FF0000"/>
                </a:solidFill>
              </a:rPr>
              <a:t>레버리지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 err="1">
                <a:solidFill>
                  <a:srgbClr val="FF0000"/>
                </a:solidFill>
              </a:rPr>
              <a:t>인버스</a:t>
            </a:r>
            <a:r>
              <a:rPr lang="ko-KR" altLang="en-US" dirty="0">
                <a:solidFill>
                  <a:srgbClr val="FF0000"/>
                </a:solidFill>
              </a:rPr>
              <a:t> 제외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 err="1"/>
              <a:t>정배열</a:t>
            </a:r>
            <a:r>
              <a:rPr lang="en-US" altLang="ko-KR" dirty="0"/>
              <a:t>ETN</a:t>
            </a:r>
            <a:r>
              <a:rPr lang="ko-KR" altLang="en-US" dirty="0"/>
              <a:t>의 </a:t>
            </a:r>
            <a:r>
              <a:rPr lang="ko-KR" altLang="en-US" b="1" dirty="0"/>
              <a:t>판매금액</a:t>
            </a:r>
            <a:r>
              <a:rPr lang="ko-KR" altLang="en-US" dirty="0"/>
              <a:t>의 합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판매금액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주당내재가치 </a:t>
            </a:r>
            <a:r>
              <a:rPr lang="en-US" altLang="ko-KR" dirty="0">
                <a:solidFill>
                  <a:srgbClr val="FF0000"/>
                </a:solidFill>
              </a:rPr>
              <a:t>X (</a:t>
            </a:r>
            <a:r>
              <a:rPr lang="ko-KR" altLang="en-US" dirty="0" err="1">
                <a:solidFill>
                  <a:srgbClr val="FF0000"/>
                </a:solidFill>
              </a:rPr>
              <a:t>총발행주식수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- LP</a:t>
            </a:r>
            <a:r>
              <a:rPr lang="ko-KR" altLang="en-US" dirty="0">
                <a:solidFill>
                  <a:srgbClr val="FF0000"/>
                </a:solidFill>
              </a:rPr>
              <a:t>보유수량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섹터에 속한 종목들의 등락으로 상승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하락 종목 개수를 구하고 이를 </a:t>
            </a:r>
            <a:r>
              <a:rPr lang="en-US" altLang="ko-KR" dirty="0" smtClean="0"/>
              <a:t>STACKED BAR CHART </a:t>
            </a:r>
            <a:r>
              <a:rPr lang="ko-KR" altLang="en-US" dirty="0" smtClean="0"/>
              <a:t>로 보여줌</a:t>
            </a:r>
            <a:endParaRPr lang="en-US" altLang="ko-KR" dirty="0" smtClean="0"/>
          </a:p>
          <a:p>
            <a:r>
              <a:rPr lang="ko-KR" altLang="en-US" dirty="0" smtClean="0"/>
              <a:t>섹터에 속한 종목 중 상승</a:t>
            </a:r>
            <a:r>
              <a:rPr lang="en-US" altLang="ko-KR" dirty="0" smtClean="0"/>
              <a:t>/</a:t>
            </a:r>
            <a:r>
              <a:rPr lang="ko-KR" altLang="en-US" dirty="0" smtClean="0"/>
              <a:t>보합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하락 종목 개수를 표시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3691" r="31238" b="74679"/>
          <a:stretch/>
        </p:blipFill>
        <p:spPr>
          <a:xfrm>
            <a:off x="115526" y="1654628"/>
            <a:ext cx="7438911" cy="2934789"/>
          </a:xfrm>
        </p:spPr>
      </p:pic>
      <p:sp>
        <p:nvSpPr>
          <p:cNvPr id="8" name="타원 7"/>
          <p:cNvSpPr/>
          <p:nvPr/>
        </p:nvSpPr>
        <p:spPr>
          <a:xfrm>
            <a:off x="376239" y="23294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76239" y="25776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471839" y="25776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76239" y="28258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76239" y="29841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76239" y="31422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444525" y="32111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678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5.1.4 ETP </a:t>
            </a:r>
            <a:r>
              <a:rPr lang="ko-KR" altLang="en-US" smtClean="0"/>
              <a:t>테마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mtClean="0"/>
              <a:t>MKT_INFO_ETP_04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mtClean="0"/>
              <a:t>테마는 섹터와 다르게 분류가 체계화되어 있지 않기 때문에 종목명에서 키워드를 추출하여 </a:t>
            </a:r>
            <a:r>
              <a:rPr lang="en-US" altLang="ko-KR" smtClean="0"/>
              <a:t>WORD CLOUD </a:t>
            </a:r>
            <a:r>
              <a:rPr lang="ko-KR" altLang="en-US" smtClean="0"/>
              <a:t>형식으로 보여준다</a:t>
            </a:r>
            <a:endParaRPr lang="en-US" altLang="ko-KR" smtClean="0"/>
          </a:p>
          <a:p>
            <a:r>
              <a:rPr lang="ko-KR" altLang="en-US" smtClean="0"/>
              <a:t>테마를 따르는 </a:t>
            </a:r>
            <a:r>
              <a:rPr lang="en-US" altLang="ko-KR" smtClean="0"/>
              <a:t>ETP </a:t>
            </a:r>
            <a:r>
              <a:rPr lang="ko-KR" altLang="en-US" smtClean="0"/>
              <a:t>종목 리스트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3"/>
          </a:xfrm>
        </p:spPr>
      </p:pic>
      <p:sp>
        <p:nvSpPr>
          <p:cNvPr id="7" name="타원 6"/>
          <p:cNvSpPr/>
          <p:nvPr/>
        </p:nvSpPr>
        <p:spPr>
          <a:xfrm>
            <a:off x="1714500" y="9479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576614" y="36988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955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5.1.5 ETP </a:t>
            </a:r>
            <a:r>
              <a:rPr lang="ko-KR" altLang="en-US" dirty="0" smtClean="0"/>
              <a:t>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전략은 스마트베타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배당</a:t>
            </a:r>
            <a:r>
              <a:rPr lang="en-US" altLang="ko-KR" dirty="0" smtClean="0"/>
              <a:t>, ESG, </a:t>
            </a:r>
            <a:r>
              <a:rPr lang="ko-KR" altLang="en-US" dirty="0" smtClean="0"/>
              <a:t>구조화 로 분류한다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분류에 들어가지 않는 전략은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기타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 분류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상세 내용은 </a:t>
            </a:r>
            <a:r>
              <a:rPr lang="en-US" altLang="ko-KR" dirty="0" smtClean="0">
                <a:solidFill>
                  <a:srgbClr val="FF0000"/>
                </a:solidFill>
              </a:rPr>
              <a:t>[MKT_INFO_ETP_03_1] </a:t>
            </a:r>
            <a:r>
              <a:rPr lang="ko-KR" altLang="en-US" dirty="0" smtClean="0">
                <a:solidFill>
                  <a:srgbClr val="FF0000"/>
                </a:solidFill>
              </a:rPr>
              <a:t>참고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/>
              <a:t>전략별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20" y="357825"/>
            <a:ext cx="4868160" cy="6085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45557" y="8687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659467" y="14485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620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5.1.7 ETP </a:t>
            </a:r>
            <a:r>
              <a:rPr lang="ko-KR" altLang="en-US" dirty="0" smtClean="0"/>
              <a:t>해외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MKT_INFO_ETP_07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WORLD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상에 해외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의 국가정보를 표시한다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추후 아시아</a:t>
            </a:r>
            <a:r>
              <a:rPr lang="en-US" altLang="ko-KR" dirty="0" smtClean="0"/>
              <a:t>, EU, </a:t>
            </a:r>
            <a:r>
              <a:rPr lang="ko-KR" altLang="en-US" dirty="0" smtClean="0"/>
              <a:t>남미 등 대륙에 대한 표시를 어떻게 할지 논의 필요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대륙별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국가별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상장종목의 개수와 규모를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대륙별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국가별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81953" y="70751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219839" y="24685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081953" y="29762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964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5.1.10 ETP </a:t>
            </a:r>
            <a:r>
              <a:rPr lang="ko-KR" altLang="en-US" dirty="0" smtClean="0"/>
              <a:t>종목 조회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ETP_OP_02 (4.1.2)</a:t>
            </a:r>
            <a:r>
              <a:rPr lang="ko-KR" altLang="en-US" dirty="0" smtClean="0"/>
              <a:t>와 동일한 </a:t>
            </a:r>
            <a:r>
              <a:rPr lang="ko-KR" altLang="en-US" dirty="0" err="1" smtClean="0"/>
              <a:t>컨텐츠</a:t>
            </a:r>
            <a:endParaRPr lang="en-US" altLang="ko-KR" dirty="0" smtClean="0"/>
          </a:p>
          <a:p>
            <a:r>
              <a:rPr lang="ko-KR" altLang="en-US" dirty="0" smtClean="0"/>
              <a:t>우측의 리스트에 있는 </a:t>
            </a:r>
            <a:r>
              <a:rPr lang="en-US" altLang="ko-KR" dirty="0" smtClean="0"/>
              <a:t>ETF, ETN, </a:t>
            </a:r>
            <a:r>
              <a:rPr lang="ko-KR" altLang="en-US" dirty="0" smtClean="0"/>
              <a:t>지수를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왼쪽에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목록으로 돌아가기를 누르면</a:t>
            </a:r>
            <a:r>
              <a:rPr lang="en-US" altLang="ko-KR" dirty="0" smtClean="0"/>
              <a:t>, DEPTH2 </a:t>
            </a:r>
            <a:r>
              <a:rPr lang="ko-KR" altLang="en-US" dirty="0" smtClean="0"/>
              <a:t>리스트로 돌아간다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ko-KR" altLang="en-US" dirty="0" smtClean="0"/>
              <a:t>예시</a:t>
            </a:r>
            <a:r>
              <a:rPr lang="en-US" altLang="ko-KR" dirty="0" smtClean="0">
                <a:solidFill>
                  <a:srgbClr val="FF0000"/>
                </a:solidFill>
              </a:rPr>
              <a:t>&gt;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DEPTH2 </a:t>
            </a:r>
            <a:r>
              <a:rPr lang="ko-KR" altLang="en-US" b="1" dirty="0" smtClean="0">
                <a:solidFill>
                  <a:srgbClr val="FF0000"/>
                </a:solidFill>
              </a:rPr>
              <a:t>섹터 리스트</a:t>
            </a:r>
            <a:r>
              <a:rPr lang="ko-KR" altLang="en-US" dirty="0" smtClean="0">
                <a:solidFill>
                  <a:srgbClr val="FF0000"/>
                </a:solidFill>
              </a:rPr>
              <a:t>에서 </a:t>
            </a:r>
            <a:r>
              <a:rPr lang="ko-KR" altLang="en-US" dirty="0" smtClean="0"/>
              <a:t>개별 종목을 클릭하면 종목상세화면으로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우측의 종목리스트를 누르면서 다른 종목들의 세부정보 조회가 가능하다</a:t>
            </a:r>
            <a:r>
              <a:rPr lang="en-US" altLang="ko-KR" dirty="0" smtClean="0"/>
              <a:t>.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만약 어떤 종목을 보고 있는 상태에서든지 </a:t>
            </a: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목록으로 돌아가기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버튼을 누르면 원래 있었던 </a:t>
            </a:r>
            <a:r>
              <a:rPr lang="en-US" altLang="ko-KR" dirty="0" smtClean="0">
                <a:solidFill>
                  <a:srgbClr val="FF0000"/>
                </a:solidFill>
              </a:rPr>
              <a:t>DEPTH2 </a:t>
            </a:r>
            <a:r>
              <a:rPr lang="ko-KR" altLang="en-US" dirty="0" smtClean="0">
                <a:solidFill>
                  <a:srgbClr val="FF0000"/>
                </a:solidFill>
              </a:rPr>
              <a:t>섹터리스트로 돌아간다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351064"/>
            <a:ext cx="6734786" cy="6098722"/>
          </a:xfrm>
        </p:spPr>
      </p:pic>
      <p:sp>
        <p:nvSpPr>
          <p:cNvPr id="7" name="타원 6"/>
          <p:cNvSpPr/>
          <p:nvPr/>
        </p:nvSpPr>
        <p:spPr>
          <a:xfrm>
            <a:off x="4744243" y="103262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5640127" y="209087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714500" y="1170507"/>
            <a:ext cx="3908633" cy="991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5.1.11 ETP </a:t>
            </a:r>
            <a:r>
              <a:rPr lang="ko-KR" altLang="en-US" dirty="0" smtClean="0"/>
              <a:t>종목 조회</a:t>
            </a:r>
            <a:r>
              <a:rPr lang="en-US" altLang="ko-KR" dirty="0" smtClean="0"/>
              <a:t>#2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MKT_INFO_ETP_11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ETP_OP_03 </a:t>
            </a:r>
            <a:r>
              <a:rPr lang="en-US" altLang="ko-KR" dirty="0"/>
              <a:t>(</a:t>
            </a:r>
            <a:r>
              <a:rPr lang="en-US" altLang="ko-KR" dirty="0" smtClean="0"/>
              <a:t>4.1.3)</a:t>
            </a:r>
            <a:r>
              <a:rPr lang="ko-KR" altLang="en-US" dirty="0"/>
              <a:t>와 동일한 </a:t>
            </a:r>
            <a:r>
              <a:rPr lang="ko-KR" altLang="en-US" dirty="0" err="1"/>
              <a:t>컨텐츠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83" y="351064"/>
            <a:ext cx="4878978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66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5.2.1 TODAY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MKT_INFO_IDX_01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업계에서 벤치마크로 사용하는 </a:t>
            </a:r>
            <a:r>
              <a:rPr lang="en-US" altLang="ko-KR" dirty="0" smtClean="0"/>
              <a:t>KOSPI, KOSPI200, KOSDAQ, KOSDAQ150 </a:t>
            </a:r>
            <a:r>
              <a:rPr lang="ko-KR" altLang="en-US" dirty="0" smtClean="0"/>
              <a:t>지수의 실시간 시황정보를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구성요소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endParaRPr lang="en-US" altLang="ko-KR" dirty="0" smtClean="0"/>
          </a:p>
          <a:p>
            <a:r>
              <a:rPr lang="ko-KR" altLang="en-US" dirty="0" smtClean="0"/>
              <a:t>각 지수사업자 별로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지수를 보여준다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dirty="0" smtClean="0"/>
              <a:t>HEADER </a:t>
            </a:r>
            <a:r>
              <a:rPr lang="ko-KR" altLang="en-US" dirty="0" smtClean="0"/>
              <a:t>구성요소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회사별대표이미지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사업자명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간략소개</a:t>
            </a:r>
            <a:endParaRPr lang="en-US" altLang="ko-KR" dirty="0" smtClean="0"/>
          </a:p>
          <a:p>
            <a:r>
              <a:rPr lang="ko-KR" altLang="en-US" dirty="0" smtClean="0"/>
              <a:t>지수에 대한 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성과정보를 보여준다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컬럼구성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하단에 등락률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전일가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성과</a:t>
            </a:r>
            <a:r>
              <a:rPr lang="en-US" altLang="ko-KR" dirty="0" smtClean="0"/>
              <a:t>(daily, 1week, 1month, </a:t>
            </a:r>
            <a:r>
              <a:rPr lang="en-US" altLang="ko-KR" dirty="0" err="1" smtClean="0"/>
              <a:t>ytd</a:t>
            </a:r>
            <a:r>
              <a:rPr lang="en-US" altLang="ko-KR" dirty="0" smtClean="0"/>
              <a:t>, 1year, 3year)</a:t>
            </a:r>
            <a:endParaRPr lang="en-US" altLang="ko-KR" dirty="0"/>
          </a:p>
          <a:p>
            <a:r>
              <a:rPr lang="ko-KR" altLang="en-US" dirty="0" smtClean="0"/>
              <a:t>우측에 지수정보를 조회할 수 있는 아이콘을 배치</a:t>
            </a:r>
            <a:endParaRPr lang="en-US" altLang="ko-KR" dirty="0"/>
          </a:p>
          <a:p>
            <a:r>
              <a:rPr lang="en-US" altLang="ko-KR" dirty="0" smtClean="0"/>
              <a:t>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개를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링크를 </a:t>
            </a:r>
            <a:r>
              <a:rPr lang="ko-KR" altLang="en-US" dirty="0" err="1" smtClean="0"/>
              <a:t>누를때마다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개씩 더 보여준다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아래에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현재보여주고</a:t>
            </a:r>
            <a:r>
              <a:rPr lang="ko-KR" altLang="en-US" dirty="0" smtClean="0"/>
              <a:t> 있는 지수숫자 </a:t>
            </a:r>
            <a:r>
              <a:rPr lang="en-US" altLang="ko-KR" dirty="0" smtClean="0"/>
              <a:t>/ total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표기한다</a:t>
            </a:r>
            <a:endParaRPr lang="en-US" altLang="ko-KR" dirty="0" smtClean="0"/>
          </a:p>
          <a:p>
            <a:r>
              <a:rPr lang="ko-KR" altLang="en-US" dirty="0" err="1" smtClean="0"/>
              <a:t>지수사업자별</a:t>
            </a:r>
            <a:r>
              <a:rPr lang="ko-KR" altLang="en-US" dirty="0" smtClean="0"/>
              <a:t> 리스트를 보여줄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정렬기준은 최근 지수를 등록한 지수사업자를 우선적으로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Deepsearch</a:t>
            </a:r>
            <a:r>
              <a:rPr lang="ko-KR" altLang="en-US" dirty="0" smtClean="0"/>
              <a:t>에서 가장 최근에 지수를 만들었다면 </a:t>
            </a:r>
            <a:r>
              <a:rPr lang="ko-KR" altLang="en-US" dirty="0" err="1" smtClean="0"/>
              <a:t>최상단에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Deepsearch</a:t>
            </a:r>
            <a:r>
              <a:rPr lang="ko-KR" altLang="en-US" dirty="0" smtClean="0"/>
              <a:t>를 위치시킨다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지수사업자별</a:t>
            </a:r>
            <a:r>
              <a:rPr lang="ko-KR" altLang="en-US" dirty="0" smtClean="0"/>
              <a:t> 지수 </a:t>
            </a:r>
            <a:r>
              <a:rPr lang="ko-KR" altLang="en-US" dirty="0" err="1" smtClean="0"/>
              <a:t>리스팅</a:t>
            </a:r>
            <a:r>
              <a:rPr lang="ko-KR" altLang="en-US" dirty="0" smtClean="0"/>
              <a:t> 정렬기준은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개월내</a:t>
            </a:r>
            <a:r>
              <a:rPr lang="ko-KR" altLang="en-US" dirty="0" smtClean="0"/>
              <a:t> 만들어진 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두번째</a:t>
            </a:r>
            <a:r>
              <a:rPr lang="en-US" altLang="ko-KR" dirty="0"/>
              <a:t> </a:t>
            </a:r>
            <a:r>
              <a:rPr lang="en-US" altLang="ko-KR" dirty="0" smtClean="0"/>
              <a:t>: YTD</a:t>
            </a:r>
            <a:r>
              <a:rPr lang="ko-KR" altLang="en-US" dirty="0" err="1" smtClean="0"/>
              <a:t>성과순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으로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 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0" y="351064"/>
            <a:ext cx="486816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243112" y="8953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057330" y="158426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073503" y="15377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633230" y="16367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231342" y="27503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1243112" y="1317843"/>
            <a:ext cx="0" cy="513194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1452224" y="30273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980171" y="3331481"/>
            <a:ext cx="0" cy="127063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882561" y="36591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5672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" b="3149"/>
          <a:stretch>
            <a:fillRect/>
          </a:stretch>
        </p:blipFill>
        <p:spPr/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5.3.1 ETF </a:t>
            </a:r>
            <a:r>
              <a:rPr lang="ko-KR" altLang="en-US" dirty="0" err="1" smtClean="0"/>
              <a:t>스크리너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MKT_INFO_SCRNR_01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좌측 조건추가 창에서 조건을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우측 </a:t>
            </a:r>
            <a:r>
              <a:rPr lang="ko-KR" altLang="en-US" dirty="0" err="1" smtClean="0"/>
              <a:t>조건편집창에</a:t>
            </a:r>
            <a:r>
              <a:rPr lang="ko-KR" altLang="en-US" dirty="0" smtClean="0"/>
              <a:t> 해당 조건이 추가된다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조건추가는 조건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나뉘어져있다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세부 목록은 </a:t>
            </a:r>
            <a:r>
              <a:rPr lang="ko-KR" altLang="en-US" dirty="0" err="1" smtClean="0"/>
              <a:t>다음장</a:t>
            </a:r>
            <a:r>
              <a:rPr lang="en-US" altLang="ko-KR" dirty="0" smtClean="0"/>
              <a:t>(5.3.1.1)</a:t>
            </a:r>
            <a:r>
              <a:rPr lang="ko-KR" altLang="en-US" dirty="0" smtClean="0"/>
              <a:t>에서 설명한다</a:t>
            </a:r>
            <a:endParaRPr lang="en-US" altLang="ko-KR" dirty="0" smtClean="0"/>
          </a:p>
          <a:p>
            <a:r>
              <a:rPr lang="ko-KR" altLang="en-US" dirty="0" err="1" smtClean="0"/>
              <a:t>조건값의</a:t>
            </a:r>
            <a:r>
              <a:rPr lang="ko-KR" altLang="en-US" dirty="0" smtClean="0"/>
              <a:t> 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백분율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범위를 설정할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아이콘을 </a:t>
            </a:r>
            <a:r>
              <a:rPr lang="ko-KR" altLang="en-US" dirty="0" err="1" smtClean="0"/>
              <a:t>드랍다운메뉴형식으로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범위식을</a:t>
            </a:r>
            <a:r>
              <a:rPr lang="ko-KR" altLang="en-US" dirty="0" smtClean="0"/>
              <a:t> 선택할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DEFAULT : </a:t>
            </a:r>
            <a:r>
              <a:rPr lang="ko-KR" altLang="en-US" dirty="0" smtClean="0"/>
              <a:t>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범위식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위거나 같은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아래거나 같은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같지 않음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좌측 조건추가에서 선택한 값의 속성이 문자일 경우 해당 메뉴는 비활성화 처리한다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 err="1" smtClean="0"/>
              <a:t>세부값을</a:t>
            </a:r>
            <a:r>
              <a:rPr lang="ko-KR" altLang="en-US" dirty="0" smtClean="0"/>
              <a:t> 조정할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DEFAULT : 0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백분율 또는 숫자일 경우 </a:t>
            </a:r>
            <a:r>
              <a:rPr lang="ko-KR" altLang="en-US" dirty="0" err="1" smtClean="0">
                <a:solidFill>
                  <a:srgbClr val="FF0000"/>
                </a:solidFill>
              </a:rPr>
              <a:t>인풋란에</a:t>
            </a:r>
            <a:r>
              <a:rPr lang="ko-KR" altLang="en-US" dirty="0" smtClean="0">
                <a:solidFill>
                  <a:srgbClr val="FF0000"/>
                </a:solidFill>
              </a:rPr>
              <a:t> 단위를 표시한다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 smtClean="0"/>
              <a:t>삭제아이콘으로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클릭하면 해당 조건이 사라진다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조건설정에 따른 검색결과리스트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</a:t>
            </a:r>
            <a:r>
              <a:rPr lang="en-US" altLang="ko-KR" dirty="0" smtClean="0"/>
              <a:t>ETF</a:t>
            </a:r>
            <a:r>
              <a:rPr lang="ko-KR" altLang="en-US" dirty="0" err="1" smtClean="0"/>
              <a:t>종목갯수</a:t>
            </a:r>
            <a:r>
              <a:rPr lang="ko-KR" altLang="en-US" dirty="0" smtClean="0"/>
              <a:t> 중 조건에 맞는 </a:t>
            </a:r>
            <a:r>
              <a:rPr lang="ko-KR" altLang="en-US" dirty="0" err="1" smtClean="0"/>
              <a:t>종목수를</a:t>
            </a:r>
            <a:r>
              <a:rPr lang="ko-KR" altLang="en-US" dirty="0" smtClean="0"/>
              <a:t> 보여준다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조건편집에 있는 모든 조건을 </a:t>
            </a:r>
            <a:r>
              <a:rPr lang="en-US" altLang="ko-KR" dirty="0" smtClean="0"/>
              <a:t>‘AND’</a:t>
            </a:r>
            <a:r>
              <a:rPr lang="ko-KR" altLang="en-US" dirty="0"/>
              <a:t> </a:t>
            </a:r>
            <a:r>
              <a:rPr lang="ko-KR" altLang="en-US" dirty="0" smtClean="0"/>
              <a:t>처리하여 결과를 뽑아낸다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조건에 맞는 종목들을 </a:t>
            </a:r>
            <a:r>
              <a:rPr lang="ko-KR" altLang="en-US" dirty="0" err="1" smtClean="0"/>
              <a:t>보여줄때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통해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상세 내용은 뒷장에서 설명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조건에 맞는 </a:t>
            </a:r>
            <a:r>
              <a:rPr lang="en-US" altLang="ko-KR" dirty="0" smtClean="0">
                <a:solidFill>
                  <a:srgbClr val="FF0000"/>
                </a:solidFill>
              </a:rPr>
              <a:t>ETF</a:t>
            </a:r>
            <a:r>
              <a:rPr lang="ko-KR" altLang="en-US" dirty="0" smtClean="0">
                <a:solidFill>
                  <a:srgbClr val="FF0000"/>
                </a:solidFill>
              </a:rPr>
              <a:t>들로써 조건편집에 있는 값을 바꾸거나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삭제할 때 자동으로 갱신한다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 smtClean="0"/>
              <a:t>결과를 엑셀로 </a:t>
            </a:r>
            <a:r>
              <a:rPr lang="ko-KR" altLang="en-US" dirty="0" err="1" smtClean="0"/>
              <a:t>다운로드한다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추후 </a:t>
            </a:r>
            <a:r>
              <a:rPr lang="ko-KR" altLang="en-US" dirty="0" err="1" smtClean="0">
                <a:solidFill>
                  <a:srgbClr val="FF0000"/>
                </a:solidFill>
              </a:rPr>
              <a:t>계정별로</a:t>
            </a:r>
            <a:r>
              <a:rPr lang="ko-KR" altLang="en-US" dirty="0" smtClean="0">
                <a:solidFill>
                  <a:srgbClr val="FF0000"/>
                </a:solidFill>
              </a:rPr>
              <a:t> 해당기능을 활성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</a:rPr>
              <a:t>비활성화 </a:t>
            </a:r>
            <a:r>
              <a:rPr lang="ko-KR" altLang="en-US" dirty="0" err="1" smtClean="0">
                <a:solidFill>
                  <a:srgbClr val="FF0000"/>
                </a:solidFill>
              </a:rPr>
              <a:t>처리가능하도록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/>
              <a:t>종목명을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해당종목의 상세화면을 보여주는 팝업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띄운다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타원 6"/>
          <p:cNvSpPr/>
          <p:nvPr/>
        </p:nvSpPr>
        <p:spPr>
          <a:xfrm>
            <a:off x="3207378" y="136946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091197" y="164485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894196" y="17882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136997" y="17918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323296" y="31246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307296" y="334657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6158227" y="326253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6848195" y="178339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8" name="타원 17"/>
          <p:cNvSpPr/>
          <p:nvPr/>
        </p:nvSpPr>
        <p:spPr>
          <a:xfrm>
            <a:off x="307296" y="476029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cxnSp>
        <p:nvCxnSpPr>
          <p:cNvPr id="20" name="꺾인 연결선 19"/>
          <p:cNvCxnSpPr>
            <a:endCxn id="7" idx="2"/>
          </p:cNvCxnSpPr>
          <p:nvPr/>
        </p:nvCxnSpPr>
        <p:spPr>
          <a:xfrm rot="5400000" flipH="1" flipV="1">
            <a:off x="2386048" y="973892"/>
            <a:ext cx="356818" cy="128584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6"/>
          </p:cNvCxnSpPr>
          <p:nvPr/>
        </p:nvCxnSpPr>
        <p:spPr>
          <a:xfrm>
            <a:off x="3345264" y="1438403"/>
            <a:ext cx="1167080" cy="38221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9739" y="12142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mtClean="0">
                <a:solidFill>
                  <a:srgbClr val="FF0000"/>
                </a:solidFill>
              </a:rPr>
              <a:t>클릭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405" y="119728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</a:rPr>
              <a:t>조건생성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60140" y="54300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10</a:t>
            </a:r>
            <a:endParaRPr lang="ko-KR" altLang="en-US" sz="700" b="1" dirty="0"/>
          </a:p>
        </p:txBody>
      </p:sp>
      <p:sp>
        <p:nvSpPr>
          <p:cNvPr id="30" name="직사각형 29"/>
          <p:cNvSpPr/>
          <p:nvPr/>
        </p:nvSpPr>
        <p:spPr>
          <a:xfrm>
            <a:off x="445182" y="5435600"/>
            <a:ext cx="714751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9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1" name="내용 개체 틀 8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COM_LAYOUT_01</a:t>
            </a:r>
            <a:endParaRPr lang="ko-KR" altLang="en-US" sz="9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787608" y="1219202"/>
            <a:ext cx="6606749" cy="4794420"/>
            <a:chOff x="1787608" y="1219202"/>
            <a:chExt cx="6606749" cy="4794420"/>
          </a:xfrm>
        </p:grpSpPr>
        <p:sp>
          <p:nvSpPr>
            <p:cNvPr id="3" name="직사각형 2"/>
            <p:cNvSpPr/>
            <p:nvPr/>
          </p:nvSpPr>
          <p:spPr>
            <a:xfrm>
              <a:off x="1787608" y="1219202"/>
              <a:ext cx="6606749" cy="47944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958987" y="1324576"/>
              <a:ext cx="6276841" cy="34245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087526" y="1386041"/>
              <a:ext cx="805493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Logo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235779" y="1386041"/>
              <a:ext cx="3307662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800513" y="1386041"/>
              <a:ext cx="1246797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User Info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958987" y="2119253"/>
              <a:ext cx="5047182" cy="327969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Main Content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091857" y="2119253"/>
              <a:ext cx="1143971" cy="327969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Control</a:t>
              </a:r>
            </a:p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Panel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958987" y="5504326"/>
              <a:ext cx="6276842" cy="39075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Footer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58986" y="1772407"/>
              <a:ext cx="6276841" cy="24147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Tab Menu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9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5.3.1.1 ETF </a:t>
            </a:r>
            <a:r>
              <a:rPr lang="ko-KR" altLang="en-US" dirty="0" err="1" smtClean="0"/>
              <a:t>스크리너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MKT_INFO_SCRNR_01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조건설정 </a:t>
            </a:r>
            <a:r>
              <a:rPr lang="ko-KR" altLang="en-US" dirty="0" err="1" smtClean="0"/>
              <a:t>구현시</a:t>
            </a:r>
            <a:r>
              <a:rPr lang="ko-KR" altLang="en-US" dirty="0" smtClean="0"/>
              <a:t> 참고</a:t>
            </a:r>
            <a:endParaRPr lang="en-US" altLang="ko-KR" dirty="0" smtClean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679989"/>
              </p:ext>
            </p:extLst>
          </p:nvPr>
        </p:nvGraphicFramePr>
        <p:xfrm>
          <a:off x="819150" y="1819275"/>
          <a:ext cx="5562600" cy="1885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  <a:gridCol w="3352800"/>
                <a:gridCol w="838200"/>
                <a:gridCol w="68580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조건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대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조건</a:t>
                      </a:r>
                      <a:r>
                        <a:rPr lang="en-US" altLang="ko-KR" sz="1100" u="none" strike="noStrike">
                          <a:effectLst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</a:rPr>
                        <a:t>중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조건값타입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DEFAULT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키워드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INPUT FORM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문자열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N/A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구성종목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INPUT FORM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백분율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성과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</a:rPr>
                        <a:t>일</a:t>
                      </a:r>
                      <a:r>
                        <a:rPr lang="en-US" altLang="ko-KR" sz="1100" u="none" strike="noStrike">
                          <a:effectLst/>
                        </a:rPr>
                        <a:t>, 1</a:t>
                      </a:r>
                      <a:r>
                        <a:rPr lang="ko-KR" altLang="en-US" sz="1100" u="none" strike="noStrike">
                          <a:effectLst/>
                        </a:rPr>
                        <a:t>주</a:t>
                      </a:r>
                      <a:r>
                        <a:rPr lang="en-US" altLang="ko-KR" sz="1100" u="none" strike="noStrike">
                          <a:effectLst/>
                        </a:rPr>
                        <a:t>, 1</a:t>
                      </a:r>
                      <a:r>
                        <a:rPr lang="ko-KR" altLang="en-US" sz="1100" u="none" strike="noStrike">
                          <a:effectLst/>
                        </a:rPr>
                        <a:t>개월</a:t>
                      </a:r>
                      <a:r>
                        <a:rPr lang="en-US" altLang="ko-KR" sz="1100" u="none" strike="noStrike">
                          <a:effectLst/>
                        </a:rPr>
                        <a:t>, 3</a:t>
                      </a:r>
                      <a:r>
                        <a:rPr lang="ko-KR" altLang="en-US" sz="1100" u="none" strike="noStrike">
                          <a:effectLst/>
                        </a:rPr>
                        <a:t>개월</a:t>
                      </a:r>
                      <a:r>
                        <a:rPr lang="en-US" altLang="ko-KR" sz="1100" u="none" strike="noStrike">
                          <a:effectLst/>
                        </a:rPr>
                        <a:t>, YTD, 1</a:t>
                      </a:r>
                      <a:r>
                        <a:rPr lang="ko-KR" altLang="en-US" sz="1100" u="none" strike="noStrike">
                          <a:effectLst/>
                        </a:rPr>
                        <a:t>년</a:t>
                      </a:r>
                      <a:r>
                        <a:rPr lang="en-US" altLang="ko-KR" sz="1100" u="none" strike="noStrike">
                          <a:effectLst/>
                        </a:rPr>
                        <a:t>, 3</a:t>
                      </a:r>
                      <a:r>
                        <a:rPr lang="ko-KR" altLang="en-US" sz="1100" u="none" strike="noStrike">
                          <a:effectLst/>
                        </a:rPr>
                        <a:t>년</a:t>
                      </a:r>
                      <a:r>
                        <a:rPr lang="en-US" altLang="ko-KR" sz="1100" u="none" strike="noStrike">
                          <a:effectLst/>
                        </a:rPr>
                        <a:t>, 5</a:t>
                      </a:r>
                      <a:r>
                        <a:rPr lang="ko-KR" altLang="en-US" sz="1100" u="none" strike="noStrike">
                          <a:effectLst/>
                        </a:rPr>
                        <a:t>년</a:t>
                      </a:r>
                      <a:r>
                        <a:rPr lang="en-US" altLang="ko-KR" sz="1100" u="none" strike="noStrike">
                          <a:effectLst/>
                        </a:rPr>
                        <a:t>, 10</a:t>
                      </a:r>
                      <a:r>
                        <a:rPr lang="ko-KR" altLang="en-US" sz="1100" u="none" strike="noStrike">
                          <a:effectLst/>
                        </a:rPr>
                        <a:t>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백분율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6286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산업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에너지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소재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산업재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자유소비재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건강관리</a:t>
                      </a:r>
                      <a:r>
                        <a:rPr lang="en-US" altLang="ko-KR" sz="1100" u="none" strike="noStrike">
                          <a:effectLst/>
                        </a:rPr>
                        <a:t>,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금융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정보기술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커뮤니케이션서비스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유틸리티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br>
                        <a:rPr lang="en-US" altLang="ko-KR" sz="1100" u="none" strike="noStrike">
                          <a:effectLst/>
                        </a:rPr>
                      </a:br>
                      <a:r>
                        <a:rPr lang="ko-KR" altLang="en-US" sz="1100" u="none" strike="noStrike">
                          <a:effectLst/>
                        </a:rPr>
                        <a:t>부동산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백분율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자금유입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</a:rPr>
                        <a:t>주</a:t>
                      </a:r>
                      <a:r>
                        <a:rPr lang="en-US" altLang="ko-KR" sz="1100" u="none" strike="noStrike">
                          <a:effectLst/>
                        </a:rPr>
                        <a:t>, 1</a:t>
                      </a:r>
                      <a:r>
                        <a:rPr lang="ko-KR" altLang="en-US" sz="1100" u="none" strike="noStrike">
                          <a:effectLst/>
                        </a:rPr>
                        <a:t>개월</a:t>
                      </a:r>
                      <a:r>
                        <a:rPr lang="en-US" altLang="ko-KR" sz="1100" u="none" strike="noStrike">
                          <a:effectLst/>
                        </a:rPr>
                        <a:t>, 3</a:t>
                      </a:r>
                      <a:r>
                        <a:rPr lang="ko-KR" altLang="en-US" sz="1100" u="none" strike="noStrike">
                          <a:effectLst/>
                        </a:rPr>
                        <a:t>개월</a:t>
                      </a:r>
                      <a:r>
                        <a:rPr lang="en-US" altLang="ko-KR" sz="1100" u="none" strike="noStrike">
                          <a:effectLst/>
                        </a:rPr>
                        <a:t>, 6</a:t>
                      </a:r>
                      <a:r>
                        <a:rPr lang="ko-KR" altLang="en-US" sz="1100" u="none" strike="noStrike">
                          <a:effectLst/>
                        </a:rPr>
                        <a:t>개월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숫자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배당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개발중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개발중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4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5.3.2 ETF </a:t>
            </a:r>
            <a:r>
              <a:rPr lang="ko-KR" altLang="en-US" dirty="0" err="1" smtClean="0"/>
              <a:t>스크리너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조건설정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MKT_INFO_SCRNR_01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아무 조건도 </a:t>
            </a:r>
            <a:r>
              <a:rPr lang="ko-KR" altLang="en-US" dirty="0" err="1" smtClean="0"/>
              <a:t>선택안된</a:t>
            </a:r>
            <a:r>
              <a:rPr lang="ko-KR" altLang="en-US" dirty="0" smtClean="0"/>
              <a:t> 초기화면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키워드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인풋폼이</a:t>
            </a:r>
            <a:r>
              <a:rPr lang="ko-KR" altLang="en-US" dirty="0" smtClean="0"/>
              <a:t> 나타나고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확인을 누르면 우측 조건편집에 해당 값이 보인다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구성종목클릭시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/>
              <a:t>인풋폼이</a:t>
            </a:r>
            <a:r>
              <a:rPr lang="ko-KR" altLang="en-US" dirty="0" smtClean="0"/>
              <a:t> 나타나고 확인을 누르면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해당종목이 있는지 검사한 후에 우측 조건편집에 값을 넣는다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만약 없는 종목이라면 </a:t>
            </a:r>
            <a:r>
              <a:rPr lang="ko-KR" altLang="en-US" dirty="0" err="1" smtClean="0">
                <a:solidFill>
                  <a:srgbClr val="FF0000"/>
                </a:solidFill>
              </a:rPr>
              <a:t>경고메세지를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띄구고</a:t>
            </a:r>
            <a:r>
              <a:rPr lang="ko-KR" altLang="en-US" dirty="0" smtClean="0">
                <a:solidFill>
                  <a:srgbClr val="FF0000"/>
                </a:solidFill>
              </a:rPr>
              <a:t> 조건편집에 값을 넣지 않는다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8" b="54764"/>
          <a:stretch/>
        </p:blipFill>
        <p:spPr>
          <a:xfrm>
            <a:off x="106817" y="601128"/>
            <a:ext cx="7438911" cy="1803400"/>
          </a:xfrm>
        </p:spPr>
      </p:pic>
      <p:pic>
        <p:nvPicPr>
          <p:cNvPr id="23" name="그림 개체 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18307" r="-115" b="55031"/>
          <a:stretch/>
        </p:blipFill>
        <p:spPr>
          <a:xfrm>
            <a:off x="106817" y="2574822"/>
            <a:ext cx="7399442" cy="1726245"/>
          </a:xfrm>
          <a:prstGeom prst="rect">
            <a:avLst/>
          </a:prstGeom>
        </p:spPr>
      </p:pic>
      <p:pic>
        <p:nvPicPr>
          <p:cNvPr id="25" name="그림 개체 틀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" t="20906" r="4683" b="55112"/>
          <a:stretch/>
        </p:blipFill>
        <p:spPr>
          <a:xfrm>
            <a:off x="101601" y="4547120"/>
            <a:ext cx="7366000" cy="1670444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4924651" y="14345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1" name="타원 30"/>
          <p:cNvSpPr/>
          <p:nvPr/>
        </p:nvSpPr>
        <p:spPr>
          <a:xfrm>
            <a:off x="1800451" y="35681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2" name="타원 31"/>
          <p:cNvSpPr/>
          <p:nvPr/>
        </p:nvSpPr>
        <p:spPr>
          <a:xfrm>
            <a:off x="1800451" y="53823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1933" y="3022600"/>
            <a:ext cx="957792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89542" y="3251200"/>
            <a:ext cx="3562108" cy="1994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1433" y="5073650"/>
            <a:ext cx="957792" cy="152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15394" y="4837745"/>
            <a:ext cx="3809305" cy="1914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stCxn id="13" idx="3"/>
            <a:endCxn id="31" idx="0"/>
          </p:cNvCxnSpPr>
          <p:nvPr/>
        </p:nvCxnSpPr>
        <p:spPr>
          <a:xfrm>
            <a:off x="1609725" y="3098800"/>
            <a:ext cx="259669" cy="46938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1" idx="6"/>
            <a:endCxn id="33" idx="1"/>
          </p:cNvCxnSpPr>
          <p:nvPr/>
        </p:nvCxnSpPr>
        <p:spPr>
          <a:xfrm flipV="1">
            <a:off x="1938337" y="3350922"/>
            <a:ext cx="1351205" cy="28620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4" idx="3"/>
            <a:endCxn id="32" idx="0"/>
          </p:cNvCxnSpPr>
          <p:nvPr/>
        </p:nvCxnSpPr>
        <p:spPr>
          <a:xfrm>
            <a:off x="1419225" y="5149850"/>
            <a:ext cx="450169" cy="23249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2" idx="6"/>
            <a:endCxn id="35" idx="1"/>
          </p:cNvCxnSpPr>
          <p:nvPr/>
        </p:nvCxnSpPr>
        <p:spPr>
          <a:xfrm flipV="1">
            <a:off x="1938337" y="4933473"/>
            <a:ext cx="1377057" cy="5178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57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5.3.3 ETF </a:t>
            </a:r>
            <a:r>
              <a:rPr lang="ko-KR" altLang="en-US" dirty="0" err="1" smtClean="0"/>
              <a:t>스크리너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조건설정</a:t>
            </a:r>
            <a:r>
              <a:rPr lang="en-US" altLang="ko-KR" dirty="0" smtClean="0"/>
              <a:t>#2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MKT_INFO_SCRNR_01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인풋박스형태는 </a:t>
            </a:r>
            <a:r>
              <a:rPr lang="ko-KR" altLang="en-US" dirty="0" err="1" smtClean="0"/>
              <a:t>두가지이며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좌측의 조건범위설정메뉴에서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사이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선택하지 않았다면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인풋박스는 하나만 나온다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값타입이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백분율일경우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%</a:t>
            </a:r>
            <a:r>
              <a:rPr lang="ko-KR" altLang="en-US" dirty="0" smtClean="0"/>
              <a:t>를 붙여준다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값타입이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문자열일경우</a:t>
            </a:r>
            <a:r>
              <a:rPr lang="ko-KR" altLang="en-US" dirty="0" smtClean="0"/>
              <a:t> 단위 없음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값타입이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숫자일경우</a:t>
            </a:r>
            <a:r>
              <a:rPr lang="ko-KR" altLang="en-US" dirty="0" smtClean="0"/>
              <a:t> 원을 붙여준다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조건범위를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사이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로 설정할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양쪽의 범위를 </a:t>
            </a:r>
            <a:r>
              <a:rPr lang="ko-KR" altLang="en-US" dirty="0" err="1" smtClean="0"/>
              <a:t>나타낼수</a:t>
            </a:r>
            <a:r>
              <a:rPr lang="ko-KR" altLang="en-US" dirty="0" smtClean="0"/>
              <a:t> 있도록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인풋값을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실제범위계산에 있어서 </a:t>
            </a:r>
            <a:r>
              <a:rPr lang="en-US" altLang="ko-KR" dirty="0" smtClean="0">
                <a:solidFill>
                  <a:srgbClr val="FF0000"/>
                </a:solidFill>
              </a:rPr>
              <a:t>MIN</a:t>
            </a:r>
            <a:r>
              <a:rPr lang="ko-KR" altLang="en-US" dirty="0" smtClean="0">
                <a:solidFill>
                  <a:srgbClr val="FF0000"/>
                </a:solidFill>
              </a:rPr>
              <a:t>값보다 크거나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같고</a:t>
            </a:r>
            <a:r>
              <a:rPr lang="en-US" altLang="ko-KR" dirty="0" smtClean="0">
                <a:solidFill>
                  <a:srgbClr val="FF0000"/>
                </a:solidFill>
              </a:rPr>
              <a:t>, MAX</a:t>
            </a:r>
            <a:r>
              <a:rPr lang="ko-KR" altLang="en-US" dirty="0" smtClean="0">
                <a:solidFill>
                  <a:srgbClr val="FF0000"/>
                </a:solidFill>
              </a:rPr>
              <a:t>값보다 작거나 같은 값을 찾는다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23" name="그림 개체 틀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" t="18307" r="-115" b="55031"/>
          <a:stretch/>
        </p:blipFill>
        <p:spPr>
          <a:xfrm>
            <a:off x="238814" y="1555734"/>
            <a:ext cx="7399442" cy="1726245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5220046" y="201683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1" name="타원 30"/>
          <p:cNvSpPr/>
          <p:nvPr/>
        </p:nvSpPr>
        <p:spPr>
          <a:xfrm>
            <a:off x="4810351" y="269123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357932" y="2757121"/>
            <a:ext cx="1591508" cy="1994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꺾인 연결선 36"/>
          <p:cNvCxnSpPr>
            <a:stCxn id="31" idx="6"/>
            <a:endCxn id="33" idx="1"/>
          </p:cNvCxnSpPr>
          <p:nvPr/>
        </p:nvCxnSpPr>
        <p:spPr>
          <a:xfrm>
            <a:off x="4948237" y="2760173"/>
            <a:ext cx="409695" cy="9667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4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5.3.4 </a:t>
            </a:r>
            <a:r>
              <a:rPr lang="en-US" altLang="ko-KR" dirty="0"/>
              <a:t>ETF </a:t>
            </a:r>
            <a:r>
              <a:rPr lang="ko-KR" altLang="en-US" dirty="0" err="1"/>
              <a:t>스크리너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smtClean="0"/>
              <a:t>검색결과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성과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MKT_INFO_SCRNR_02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검색결과의 성과를 보여준다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주</a:t>
            </a:r>
            <a:r>
              <a:rPr lang="en-US" altLang="ko-KR" dirty="0" smtClean="0"/>
              <a:t>, 1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개월</a:t>
            </a:r>
            <a:r>
              <a:rPr lang="en-US" altLang="ko-KR" dirty="0" smtClean="0"/>
              <a:t>, YTD, 1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5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10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7" b="3149"/>
          <a:stretch/>
        </p:blipFill>
        <p:spPr>
          <a:xfrm>
            <a:off x="99197" y="1226820"/>
            <a:ext cx="7438911" cy="33027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1346442" y="1597660"/>
            <a:ext cx="5450598" cy="1994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60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5.3.5 </a:t>
            </a:r>
            <a:r>
              <a:rPr lang="en-US" altLang="ko-KR" dirty="0"/>
              <a:t>ETF </a:t>
            </a:r>
            <a:r>
              <a:rPr lang="ko-KR" altLang="en-US" dirty="0" err="1"/>
              <a:t>스크리너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smtClean="0"/>
              <a:t>검색결과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산업비중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MKT_INFO_SCRNR_03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검색결과의 산업별 비중을 보여준다</a:t>
            </a:r>
            <a:endParaRPr lang="ko-KR" altLang="en-US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17"/>
          <a:stretch/>
        </p:blipFill>
        <p:spPr>
          <a:xfrm>
            <a:off x="312420" y="1432560"/>
            <a:ext cx="7200900" cy="34391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1963662" y="1826260"/>
            <a:ext cx="5450598" cy="1994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5.3.6 </a:t>
            </a:r>
            <a:r>
              <a:rPr lang="en-US" altLang="ko-KR" dirty="0"/>
              <a:t>ETF </a:t>
            </a:r>
            <a:r>
              <a:rPr lang="ko-KR" altLang="en-US" dirty="0" err="1"/>
              <a:t>스크리너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smtClean="0"/>
              <a:t>검색결과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자금유입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MKT_INFO_SCRNR_04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검색결과의 기간별 자금유입을 보여준다</a:t>
            </a:r>
            <a:endParaRPr lang="ko-KR" altLang="en-US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26"/>
          <a:stretch/>
        </p:blipFill>
        <p:spPr>
          <a:xfrm>
            <a:off x="272018" y="1554479"/>
            <a:ext cx="7254240" cy="34831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1956042" y="1993900"/>
            <a:ext cx="5450598" cy="1994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로그조회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/>
              <a:t>6</a:t>
            </a:r>
            <a:r>
              <a:rPr lang="en-US" altLang="ko-KR" b="1" dirty="0" smtClean="0"/>
              <a:t>.1 AUDIT LOG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2901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6.1 AUDIT LOG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MNGMNT_LOG_01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LOG</a:t>
            </a:r>
            <a:r>
              <a:rPr lang="ko-KR" altLang="en-US" dirty="0" smtClean="0"/>
              <a:t>기록을 </a:t>
            </a:r>
            <a:r>
              <a:rPr lang="ko-KR" altLang="en-US" dirty="0" err="1" smtClean="0"/>
              <a:t>필터링해서</a:t>
            </a:r>
            <a:r>
              <a:rPr lang="ko-KR" altLang="en-US" dirty="0" smtClean="0"/>
              <a:t> 보는 기능</a:t>
            </a:r>
            <a:endParaRPr lang="en-US" altLang="ko-KR" dirty="0" smtClean="0"/>
          </a:p>
          <a:p>
            <a:r>
              <a:rPr lang="ko-KR" altLang="en-US" dirty="0" smtClean="0"/>
              <a:t>기간설정 기능</a:t>
            </a:r>
            <a:endParaRPr lang="en-US" altLang="ko-KR" dirty="0" smtClean="0"/>
          </a:p>
          <a:p>
            <a:r>
              <a:rPr lang="ko-KR" altLang="en-US" dirty="0" smtClean="0"/>
              <a:t>액션을 전달한 유저 및 소속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액션은 일반적으로 소속회사가 행한 것을 </a:t>
            </a:r>
            <a:r>
              <a:rPr lang="ko-KR" altLang="en-US" dirty="0" err="1" smtClean="0"/>
              <a:t>로깅한다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그 외에 </a:t>
            </a:r>
            <a:r>
              <a:rPr lang="ko-KR" altLang="en-US" dirty="0" err="1" smtClean="0"/>
              <a:t>코스콤관리자에</a:t>
            </a:r>
            <a:r>
              <a:rPr lang="ko-KR" altLang="en-US" dirty="0" smtClean="0"/>
              <a:t> 의해 모니터링 되는 운용 정보도 나와야 하며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관련기관의 주요로그도 </a:t>
            </a:r>
            <a:r>
              <a:rPr lang="ko-KR" altLang="en-US" dirty="0" err="1" smtClean="0"/>
              <a:t>나와야한다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관련기관이란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예들들어</a:t>
            </a:r>
            <a:r>
              <a:rPr lang="ko-KR" altLang="en-US" dirty="0" smtClean="0"/>
              <a:t> 삼성자산운용의 </a:t>
            </a:r>
            <a:r>
              <a:rPr lang="en-US" altLang="ko-KR" dirty="0" smtClean="0"/>
              <a:t>[KODEX </a:t>
            </a:r>
            <a:r>
              <a:rPr lang="ko-KR" altLang="en-US" dirty="0" smtClean="0"/>
              <a:t>바이오</a:t>
            </a:r>
            <a:r>
              <a:rPr lang="en-US" altLang="ko-KR" dirty="0" smtClean="0"/>
              <a:t>] ETF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[FNGUIDE </a:t>
            </a:r>
            <a:r>
              <a:rPr lang="ko-KR" altLang="en-US" dirty="0" err="1" smtClean="0"/>
              <a:t>바이오지수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기초지수로 </a:t>
            </a:r>
            <a:r>
              <a:rPr lang="ko-KR" altLang="en-US" dirty="0" err="1" smtClean="0"/>
              <a:t>트래킹한다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en-US" altLang="ko-KR" dirty="0" smtClean="0"/>
              <a:t>FNG</a:t>
            </a:r>
            <a:r>
              <a:rPr lang="ko-KR" altLang="en-US" dirty="0" err="1" smtClean="0"/>
              <a:t>바이오지수에</a:t>
            </a:r>
            <a:r>
              <a:rPr lang="ko-KR" altLang="en-US" dirty="0" smtClean="0"/>
              <a:t> 문제가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삼성자산운용도 알 필요가 있다</a:t>
            </a:r>
            <a:endParaRPr lang="en-US" altLang="ko-KR" dirty="0" smtClean="0"/>
          </a:p>
          <a:p>
            <a:r>
              <a:rPr lang="en-US" altLang="ko-KR" dirty="0" smtClean="0"/>
              <a:t>1)</a:t>
            </a:r>
            <a:r>
              <a:rPr lang="ko-KR" altLang="en-US" dirty="0" smtClean="0"/>
              <a:t>이벤트에 대한 설명과 </a:t>
            </a:r>
            <a:r>
              <a:rPr lang="en-US" altLang="ko-KR" dirty="0" smtClean="0"/>
              <a:t>2)</a:t>
            </a:r>
            <a:r>
              <a:rPr lang="ko-KR" altLang="en-US" dirty="0" smtClean="0"/>
              <a:t>이벤트분류</a:t>
            </a:r>
            <a:endParaRPr lang="en-US" altLang="ko-KR" dirty="0" smtClean="0"/>
          </a:p>
          <a:p>
            <a:r>
              <a:rPr lang="ko-KR" altLang="en-US" dirty="0" smtClean="0"/>
              <a:t>이벤트 발생 날짜 및 시간</a:t>
            </a:r>
            <a:endParaRPr lang="en-US" altLang="ko-KR" dirty="0" smtClean="0"/>
          </a:p>
          <a:p>
            <a:r>
              <a:rPr lang="ko-KR" altLang="en-US" dirty="0" smtClean="0"/>
              <a:t>정렬순서</a:t>
            </a:r>
            <a:r>
              <a:rPr lang="en-US" altLang="ko-KR" dirty="0" smtClean="0"/>
              <a:t>(DEFAULT)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최근날짜</a:t>
            </a:r>
            <a:r>
              <a:rPr lang="ko-KR" altLang="en-US" dirty="0"/>
              <a:t> </a:t>
            </a:r>
            <a:r>
              <a:rPr lang="ko-KR" altLang="en-US" dirty="0" smtClean="0"/>
              <a:t>순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-133" r="-254" b="4414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816946" y="8929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7252546" y="8929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07296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017562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471029" y="17904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252546" y="1790404"/>
            <a:ext cx="0" cy="188095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7183603" y="23567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77292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6.2 AUDIT LOG 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MNGMNT_LOG_02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키워드조회</a:t>
            </a:r>
            <a:endParaRPr lang="en-US" altLang="ko-KR" dirty="0" smtClean="0"/>
          </a:p>
          <a:p>
            <a:r>
              <a:rPr lang="ko-KR" altLang="en-US" dirty="0" smtClean="0"/>
              <a:t>이벤트분류를 </a:t>
            </a:r>
            <a:r>
              <a:rPr lang="ko-KR" altLang="en-US" dirty="0" err="1" smtClean="0"/>
              <a:t>리스팅한다</a:t>
            </a:r>
            <a:endParaRPr lang="en-US" altLang="ko-KR" dirty="0"/>
          </a:p>
          <a:p>
            <a:r>
              <a:rPr lang="ko-KR" altLang="en-US" dirty="0" smtClean="0"/>
              <a:t>기간을 설정할 수 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en-US" altLang="ko-KR" dirty="0" smtClean="0"/>
              <a:t>ALL : </a:t>
            </a:r>
            <a:r>
              <a:rPr lang="ko-KR" altLang="en-US" dirty="0" smtClean="0"/>
              <a:t>자율 기간 지정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7 DAYS : </a:t>
            </a:r>
            <a:r>
              <a:rPr lang="ko-KR" altLang="en-US" dirty="0" smtClean="0"/>
              <a:t>오늘기준으로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30 DAYS: </a:t>
            </a:r>
            <a:r>
              <a:rPr lang="ko-KR" altLang="en-US" dirty="0" smtClean="0"/>
              <a:t>오늘기준으로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LAST 90 DAYS: </a:t>
            </a:r>
            <a:r>
              <a:rPr lang="ko-KR" altLang="en-US" dirty="0" smtClean="0"/>
              <a:t>오늘기준 </a:t>
            </a:r>
            <a:r>
              <a:rPr lang="en-US" altLang="ko-KR" dirty="0" smtClean="0"/>
              <a:t>90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r>
              <a:rPr lang="ko-KR" altLang="en-US" dirty="0" smtClean="0"/>
              <a:t>적용한 기간을 적용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취소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자세한 동작흐름은 아래 링크참고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youtu.be/EyXD9YFL17c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9" t="-139" r="33" b="139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741679" y="9437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741679" y="160535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16679" y="10126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753013" y="307008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836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시뮬레이션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7.1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991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TOP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COM_TOP_01</a:t>
            </a:r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메뉴버튼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사용자유형별 메뉴가 나타난다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39"/>
          <a:stretch/>
        </p:blipFill>
        <p:spPr>
          <a:xfrm>
            <a:off x="180000" y="2010991"/>
            <a:ext cx="7235922" cy="1617733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1236959" y="20083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pic>
        <p:nvPicPr>
          <p:cNvPr id="24" name="그림 개체 틀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61"/>
          <a:stretch/>
        </p:blipFill>
        <p:spPr>
          <a:xfrm>
            <a:off x="180000" y="4028456"/>
            <a:ext cx="7235922" cy="2276094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화살표 연결선 7"/>
          <p:cNvCxnSpPr/>
          <p:nvPr/>
        </p:nvCxnSpPr>
        <p:spPr>
          <a:xfrm>
            <a:off x="1309217" y="2146232"/>
            <a:ext cx="0" cy="211776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시뮬레이션 메뉴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SIMUL_MENU_01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화면 상단의 메뉴에 포트폴리오 시뮬레이션을 통해 접근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t="-64" r="9177" b="47032"/>
          <a:stretch/>
        </p:blipFill>
        <p:spPr>
          <a:xfrm>
            <a:off x="106817" y="1168400"/>
            <a:ext cx="7438911" cy="32342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829733" y="3361267"/>
            <a:ext cx="1752600" cy="431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45583" y="32923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72371" y="5122402"/>
            <a:ext cx="1219948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SIMUL_DASHBOARD_01</a:t>
            </a:r>
          </a:p>
        </p:txBody>
      </p:sp>
      <p:cxnSp>
        <p:nvCxnSpPr>
          <p:cNvPr id="10" name="꺾인 연결선 9"/>
          <p:cNvCxnSpPr>
            <a:stCxn id="7" idx="2"/>
            <a:endCxn id="9" idx="3"/>
          </p:cNvCxnSpPr>
          <p:nvPr/>
        </p:nvCxnSpPr>
        <p:spPr>
          <a:xfrm rot="16200000" flipH="1">
            <a:off x="1183098" y="4316002"/>
            <a:ext cx="1432157" cy="386286"/>
          </a:xfrm>
          <a:prstGeom prst="bentConnector4">
            <a:avLst>
              <a:gd name="adj1" fmla="val 46410"/>
              <a:gd name="adj2" fmla="val 286032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시뮬레이션 값 설정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SIMUL_SET_01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시나리오명을</a:t>
            </a:r>
            <a:r>
              <a:rPr lang="ko-KR" altLang="en-US" dirty="0" smtClean="0"/>
              <a:t> 입력한다</a:t>
            </a:r>
            <a:r>
              <a:rPr lang="en-US" altLang="ko-KR" dirty="0" smtClean="0"/>
              <a:t>. Default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‘unnamed’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셋팅</a:t>
            </a:r>
            <a:endParaRPr lang="en-US" altLang="ko-KR" dirty="0" smtClean="0"/>
          </a:p>
          <a:p>
            <a:r>
              <a:rPr lang="ko-KR" altLang="en-US" dirty="0" err="1" smtClean="0"/>
              <a:t>시작년도는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2000</a:t>
            </a:r>
            <a:r>
              <a:rPr lang="ko-KR" altLang="en-US" dirty="0" smtClean="0"/>
              <a:t>년부터 </a:t>
            </a:r>
            <a:r>
              <a:rPr lang="ko-KR" altLang="en-US" dirty="0" err="1" smtClean="0"/>
              <a:t>당해년도를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설정할수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리벨런싱</a:t>
            </a:r>
            <a:r>
              <a:rPr lang="ko-KR" altLang="en-US" dirty="0" smtClean="0"/>
              <a:t> 주기는 아래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가지를 조합한다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</a:t>
            </a:r>
            <a:r>
              <a:rPr lang="ko-KR" altLang="en-US" dirty="0"/>
              <a:t> </a:t>
            </a:r>
            <a:r>
              <a:rPr lang="ko-KR" altLang="en-US" dirty="0" smtClean="0"/>
              <a:t>주기</a:t>
            </a:r>
            <a:r>
              <a:rPr lang="en-US" altLang="ko-KR" dirty="0" smtClean="0"/>
              <a:t>(select form) : </a:t>
            </a:r>
            <a:r>
              <a:rPr lang="ko-KR" altLang="en-US" dirty="0" smtClean="0"/>
              <a:t>매년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일자</a:t>
            </a:r>
            <a:r>
              <a:rPr lang="en-US" altLang="ko-KR" dirty="0" smtClean="0"/>
              <a:t>(checkbox) : </a:t>
            </a:r>
            <a:r>
              <a:rPr lang="ko-KR" altLang="en-US" dirty="0" err="1" smtClean="0"/>
              <a:t>첫영업일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동시만기 익일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동시만기 익주 </a:t>
            </a:r>
            <a:r>
              <a:rPr lang="ko-KR" altLang="en-US" dirty="0" err="1" smtClean="0"/>
              <a:t>첫영업일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옵션만기 익일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옵션만기 익주 </a:t>
            </a:r>
            <a:r>
              <a:rPr lang="ko-KR" altLang="en-US" dirty="0" err="1" smtClean="0"/>
              <a:t>첫영업일</a:t>
            </a:r>
            <a:endParaRPr lang="en-US" altLang="ko-KR" dirty="0" smtClean="0"/>
          </a:p>
          <a:p>
            <a:r>
              <a:rPr lang="ko-KR" altLang="en-US" dirty="0" smtClean="0"/>
              <a:t>주기 </a:t>
            </a:r>
            <a:r>
              <a:rPr lang="ko-KR" altLang="en-US" dirty="0"/>
              <a:t>선택에 따라 일자의 선택범위가 정해진다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주기가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반기</a:t>
            </a:r>
            <a:r>
              <a:rPr lang="en-US" altLang="ko-KR" dirty="0">
                <a:solidFill>
                  <a:srgbClr val="0070C0"/>
                </a:solidFill>
              </a:rPr>
              <a:t>’, ‘</a:t>
            </a:r>
            <a:r>
              <a:rPr lang="ko-KR" altLang="en-US" dirty="0">
                <a:solidFill>
                  <a:srgbClr val="0070C0"/>
                </a:solidFill>
              </a:rPr>
              <a:t>분기</a:t>
            </a:r>
            <a:r>
              <a:rPr lang="en-US" altLang="ko-KR" dirty="0">
                <a:solidFill>
                  <a:srgbClr val="0070C0"/>
                </a:solidFill>
              </a:rPr>
              <a:t>’</a:t>
            </a:r>
            <a:r>
              <a:rPr lang="ko-KR" altLang="en-US" dirty="0">
                <a:solidFill>
                  <a:srgbClr val="0070C0"/>
                </a:solidFill>
              </a:rPr>
              <a:t> 일 경우 모든 일자를 </a:t>
            </a:r>
            <a:r>
              <a:rPr lang="ko-KR" altLang="en-US" dirty="0" err="1">
                <a:solidFill>
                  <a:srgbClr val="0070C0"/>
                </a:solidFill>
              </a:rPr>
              <a:t>선택가능하다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주기가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매년</a:t>
            </a:r>
            <a:r>
              <a:rPr lang="en-US" altLang="ko-KR" dirty="0">
                <a:solidFill>
                  <a:srgbClr val="0070C0"/>
                </a:solidFill>
              </a:rPr>
              <a:t>’</a:t>
            </a:r>
            <a:r>
              <a:rPr lang="ko-KR" altLang="en-US" dirty="0">
                <a:solidFill>
                  <a:srgbClr val="0070C0"/>
                </a:solidFill>
              </a:rPr>
              <a:t>일 경우 동시만기 익일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동시만기 익주 </a:t>
            </a:r>
            <a:r>
              <a:rPr lang="ko-KR" altLang="en-US" dirty="0" err="1">
                <a:solidFill>
                  <a:srgbClr val="0070C0"/>
                </a:solidFill>
              </a:rPr>
              <a:t>첫영업일은</a:t>
            </a:r>
            <a:r>
              <a:rPr lang="ko-KR" altLang="en-US" dirty="0">
                <a:solidFill>
                  <a:srgbClr val="0070C0"/>
                </a:solidFill>
              </a:rPr>
              <a:t> 비활성화 처리한다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주기가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매월</a:t>
            </a:r>
            <a:r>
              <a:rPr lang="en-US" altLang="ko-KR" dirty="0">
                <a:solidFill>
                  <a:srgbClr val="0070C0"/>
                </a:solidFill>
              </a:rPr>
              <a:t>’</a:t>
            </a:r>
            <a:r>
              <a:rPr lang="ko-KR" altLang="en-US" dirty="0">
                <a:solidFill>
                  <a:srgbClr val="0070C0"/>
                </a:solidFill>
              </a:rPr>
              <a:t>일 경우 동시만기 익일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동시만기 익주 </a:t>
            </a:r>
            <a:r>
              <a:rPr lang="ko-KR" altLang="en-US" dirty="0" err="1">
                <a:solidFill>
                  <a:srgbClr val="0070C0"/>
                </a:solidFill>
              </a:rPr>
              <a:t>첫영업일은</a:t>
            </a:r>
            <a:r>
              <a:rPr lang="ko-KR" altLang="en-US" dirty="0">
                <a:solidFill>
                  <a:srgbClr val="0070C0"/>
                </a:solidFill>
              </a:rPr>
              <a:t> 비활성화 처리한다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주기가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매주</a:t>
            </a:r>
            <a:r>
              <a:rPr lang="en-US" altLang="ko-KR" dirty="0">
                <a:solidFill>
                  <a:srgbClr val="0070C0"/>
                </a:solidFill>
              </a:rPr>
              <a:t>’</a:t>
            </a:r>
            <a:r>
              <a:rPr lang="ko-KR" altLang="en-US" dirty="0">
                <a:solidFill>
                  <a:srgbClr val="0070C0"/>
                </a:solidFill>
              </a:rPr>
              <a:t>일 경우 </a:t>
            </a:r>
            <a:r>
              <a:rPr lang="ko-KR" altLang="en-US" dirty="0" err="1">
                <a:solidFill>
                  <a:srgbClr val="0070C0"/>
                </a:solidFill>
              </a:rPr>
              <a:t>첫영업일을</a:t>
            </a:r>
            <a:r>
              <a:rPr lang="ko-KR" altLang="en-US" dirty="0">
                <a:solidFill>
                  <a:srgbClr val="0070C0"/>
                </a:solidFill>
              </a:rPr>
              <a:t> 제외한 모든 일자를 비활성화 처리한다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/>
              <a:t>초기투자금액의 </a:t>
            </a:r>
            <a:r>
              <a:rPr lang="en-US" altLang="ko-KR" dirty="0" err="1" smtClean="0"/>
              <a:t>defaul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‘1,000,000’</a:t>
            </a:r>
            <a:r>
              <a:rPr lang="ko-KR" altLang="en-US" dirty="0" smtClean="0"/>
              <a:t>이다</a:t>
            </a:r>
            <a:endParaRPr lang="en-US" altLang="ko-KR" dirty="0" smtClean="0"/>
          </a:p>
          <a:p>
            <a:r>
              <a:rPr lang="ko-KR" altLang="en-US" dirty="0" smtClean="0"/>
              <a:t>벤치마크는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설정안함</a:t>
            </a:r>
            <a:r>
              <a:rPr lang="en-US" altLang="ko-KR" dirty="0" smtClean="0"/>
              <a:t>’, ‘KOSPI200’, ‘KOSDAQ150’,’KOSPI’,’KOSDAQ’</a:t>
            </a:r>
            <a:r>
              <a:rPr lang="ko-KR" altLang="en-US" dirty="0"/>
              <a:t> </a:t>
            </a:r>
            <a:r>
              <a:rPr lang="ko-KR" altLang="en-US" dirty="0" smtClean="0"/>
              <a:t>중 선택이 가능하다</a:t>
            </a:r>
            <a:endParaRPr lang="en-US" altLang="ko-KR" dirty="0" smtClean="0"/>
          </a:p>
          <a:p>
            <a:r>
              <a:rPr lang="ko-KR" altLang="en-US" dirty="0" smtClean="0"/>
              <a:t>비중설정방식은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직접입력</a:t>
            </a:r>
            <a:r>
              <a:rPr lang="en-US" altLang="ko-KR" dirty="0" smtClean="0"/>
              <a:t>’, ‘</a:t>
            </a:r>
            <a:r>
              <a:rPr lang="ko-KR" altLang="en-US" dirty="0" smtClean="0"/>
              <a:t>동일가중</a:t>
            </a:r>
            <a:r>
              <a:rPr lang="en-US" altLang="ko-KR" dirty="0" smtClean="0"/>
              <a:t>’, ‘</a:t>
            </a:r>
            <a:r>
              <a:rPr lang="ko-KR" altLang="en-US" dirty="0" err="1" smtClean="0"/>
              <a:t>시총비중</a:t>
            </a:r>
            <a:r>
              <a:rPr lang="en-US" altLang="ko-KR" dirty="0" smtClean="0"/>
              <a:t>’ 3</a:t>
            </a:r>
            <a:r>
              <a:rPr lang="ko-KR" altLang="en-US" dirty="0" smtClean="0"/>
              <a:t>가지 이며</a:t>
            </a:r>
            <a:r>
              <a:rPr lang="en-US" altLang="ko-KR" dirty="0" smtClean="0"/>
              <a:t>, DEFAULT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직접입력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비중설정에 대한 부분은 </a:t>
            </a:r>
            <a:r>
              <a:rPr lang="en-US" altLang="ko-KR" dirty="0" smtClean="0"/>
              <a:t>SIMUL_SET_01_01</a:t>
            </a:r>
            <a:r>
              <a:rPr lang="ko-KR" altLang="en-US" dirty="0" smtClean="0"/>
              <a:t>에서 다룬다</a:t>
            </a:r>
            <a:endParaRPr lang="en-US" altLang="ko-KR" dirty="0" smtClean="0"/>
          </a:p>
          <a:p>
            <a:r>
              <a:rPr lang="ko-KR" altLang="en-US" dirty="0" err="1" smtClean="0"/>
              <a:t>인풋창에</a:t>
            </a:r>
            <a:r>
              <a:rPr lang="ko-KR" altLang="en-US" dirty="0" smtClean="0"/>
              <a:t> 단축코드를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종목을 찾고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종목명과 시가총액을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종목이 없을 경우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찾으시는 종목이 없습니다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팝업을 띄운다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돋보기 아이콘을 클릭하면 종목탐색기를 띄우고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창에서 종목을 선택하게 한다</a:t>
            </a:r>
            <a:endParaRPr lang="en-US" altLang="ko-KR" dirty="0" smtClean="0"/>
          </a:p>
          <a:p>
            <a:r>
              <a:rPr lang="ko-KR" altLang="en-US" dirty="0" smtClean="0"/>
              <a:t>더하기 아이콘을 클릭하면 </a:t>
            </a:r>
            <a:r>
              <a:rPr lang="en-US" altLang="ko-KR" dirty="0" smtClean="0"/>
              <a:t>ASSET </a:t>
            </a:r>
            <a:r>
              <a:rPr lang="ko-KR" altLang="en-US" dirty="0" smtClean="0"/>
              <a:t>행을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추가한다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백테스트를</a:t>
            </a:r>
            <a:r>
              <a:rPr lang="ko-KR" altLang="en-US" dirty="0" smtClean="0"/>
              <a:t> 실행한다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조건설정의 모든 값이 </a:t>
            </a:r>
            <a:r>
              <a:rPr lang="ko-KR" altLang="en-US" dirty="0" err="1" smtClean="0"/>
              <a:t>셋팅되어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있어야하며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포트폴리오의 비중 합이 </a:t>
            </a:r>
            <a:r>
              <a:rPr lang="en-US" altLang="ko-KR" b="1" dirty="0" smtClean="0">
                <a:solidFill>
                  <a:srgbClr val="0070C0"/>
                </a:solidFill>
              </a:rPr>
              <a:t>100</a:t>
            </a:r>
            <a:r>
              <a:rPr lang="ko-KR" altLang="en-US" b="1" dirty="0" smtClean="0">
                <a:solidFill>
                  <a:srgbClr val="0070C0"/>
                </a:solidFill>
              </a:rPr>
              <a:t>이 되야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실행가능하다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-1" r="3097" b="-578"/>
          <a:stretch/>
        </p:blipFill>
        <p:spPr>
          <a:xfrm>
            <a:off x="106817" y="351064"/>
            <a:ext cx="7438911" cy="5888869"/>
          </a:xfrm>
        </p:spPr>
      </p:pic>
      <p:sp>
        <p:nvSpPr>
          <p:cNvPr id="7" name="타원 6"/>
          <p:cNvSpPr/>
          <p:nvPr/>
        </p:nvSpPr>
        <p:spPr>
          <a:xfrm>
            <a:off x="173143" y="18978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73143" y="22026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73143" y="25074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855383" y="23695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73143" y="27817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73143" y="30942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217083" y="356664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992982" y="43438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1767840" y="459534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173143" y="501444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3442123" y="557070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5331" y="4983359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10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7437" y="5539619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11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96440" y="5638800"/>
            <a:ext cx="996829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SIMUL_RESULT_01</a:t>
            </a:r>
          </a:p>
        </p:txBody>
      </p:sp>
      <p:cxnSp>
        <p:nvCxnSpPr>
          <p:cNvPr id="24" name="꺾인 연결선 23"/>
          <p:cNvCxnSpPr>
            <a:stCxn id="22" idx="1"/>
            <a:endCxn id="23" idx="3"/>
          </p:cNvCxnSpPr>
          <p:nvPr/>
        </p:nvCxnSpPr>
        <p:spPr>
          <a:xfrm rot="10800000" flipV="1">
            <a:off x="2993269" y="5639646"/>
            <a:ext cx="374168" cy="101975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>
            <a:off x="1903912" y="4595343"/>
            <a:ext cx="1089355" cy="479577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004753" y="4964200"/>
            <a:ext cx="996829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SIMUL_SET_01_02</a:t>
            </a:r>
          </a:p>
        </p:txBody>
      </p:sp>
    </p:spTree>
    <p:extLst>
      <p:ext uri="{BB962C8B-B14F-4D97-AF65-F5344CB8AC3E}">
        <p14:creationId xmlns:p14="http://schemas.microsoft.com/office/powerpoint/2010/main" val="14058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시뮬레이션 값 설정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SIMUL_SET_01_01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동일가중을 선택할 경우 구성된 포트폴리오의 비중을 아래와 같이 일괄 적용한다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비중 </a:t>
            </a:r>
            <a:r>
              <a:rPr lang="en-US" altLang="ko-KR" dirty="0" smtClean="0"/>
              <a:t>= 100 / </a:t>
            </a:r>
            <a:r>
              <a:rPr lang="ko-KR" altLang="en-US" dirty="0" smtClean="0"/>
              <a:t>포트폴리오 개수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이때 비중은 소수점 </a:t>
            </a:r>
            <a:r>
              <a:rPr lang="ko-KR" altLang="en-US" b="1" dirty="0" err="1" smtClean="0"/>
              <a:t>둘째자리에서</a:t>
            </a:r>
            <a:r>
              <a:rPr lang="ko-KR" altLang="en-US" b="1" dirty="0" smtClean="0"/>
              <a:t> 절사한다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절사한 비중의 총합이 </a:t>
            </a:r>
            <a:r>
              <a:rPr lang="en-US" altLang="ko-KR" b="1" dirty="0" smtClean="0"/>
              <a:t>100</a:t>
            </a:r>
            <a:r>
              <a:rPr lang="ko-KR" altLang="en-US" b="1" dirty="0" smtClean="0"/>
              <a:t>이 </a:t>
            </a:r>
            <a:r>
              <a:rPr lang="ko-KR" altLang="en-US" b="1" dirty="0" err="1" smtClean="0"/>
              <a:t>안될경우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나머지값</a:t>
            </a:r>
            <a:r>
              <a:rPr lang="en-US" altLang="ko-KR" b="1" dirty="0" smtClean="0"/>
              <a:t>(100-</a:t>
            </a:r>
            <a:r>
              <a:rPr lang="ko-KR" altLang="en-US" b="1" dirty="0" err="1" smtClean="0"/>
              <a:t>절사비중합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을 </a:t>
            </a:r>
            <a:r>
              <a:rPr lang="en-US" altLang="ko-KR" b="1" dirty="0" smtClean="0"/>
              <a:t>0.01</a:t>
            </a:r>
            <a:r>
              <a:rPr lang="ko-KR" altLang="en-US" b="1" dirty="0" smtClean="0"/>
              <a:t>씩 포트폴리오 순서대로 다시 더해준다</a:t>
            </a:r>
            <a:endParaRPr lang="en-US" altLang="ko-KR" b="1" dirty="0" smtClean="0"/>
          </a:p>
          <a:p>
            <a:r>
              <a:rPr lang="ko-KR" altLang="en-US" dirty="0" err="1" smtClean="0"/>
              <a:t>시총비중을</a:t>
            </a:r>
            <a:r>
              <a:rPr lang="ko-KR" altLang="en-US" dirty="0" smtClean="0"/>
              <a:t> 선택할 경우 구성된 포트폴리오의 비중을 아래와 같이 각각 적용한다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비중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시가총액 총합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구성종목시가총액</a:t>
            </a:r>
            <a:endParaRPr lang="en-US" altLang="ko-KR" dirty="0" smtClean="0"/>
          </a:p>
          <a:p>
            <a:pPr lvl="1"/>
            <a:r>
              <a:rPr lang="ko-KR" altLang="en-US" dirty="0"/>
              <a:t>이때 비중은 소수점 </a:t>
            </a:r>
            <a:r>
              <a:rPr lang="ko-KR" altLang="en-US" dirty="0" err="1"/>
              <a:t>둘째자리에서</a:t>
            </a:r>
            <a:r>
              <a:rPr lang="ko-KR" altLang="en-US" dirty="0"/>
              <a:t> 절사한다</a:t>
            </a:r>
            <a:endParaRPr lang="en-US" altLang="ko-KR" dirty="0"/>
          </a:p>
          <a:p>
            <a:pPr lvl="1"/>
            <a:r>
              <a:rPr lang="ko-KR" altLang="en-US" dirty="0"/>
              <a:t>절사한 비중의 총합이 </a:t>
            </a:r>
            <a:r>
              <a:rPr lang="en-US" altLang="ko-KR" dirty="0"/>
              <a:t>100</a:t>
            </a:r>
            <a:r>
              <a:rPr lang="ko-KR" altLang="en-US" dirty="0"/>
              <a:t>이 </a:t>
            </a:r>
            <a:r>
              <a:rPr lang="ko-KR" altLang="en-US" dirty="0" err="1"/>
              <a:t>안될경우</a:t>
            </a:r>
            <a:r>
              <a:rPr lang="ko-KR" altLang="en-US" dirty="0"/>
              <a:t> </a:t>
            </a:r>
            <a:r>
              <a:rPr lang="ko-KR" altLang="en-US" dirty="0" err="1"/>
              <a:t>나머지값</a:t>
            </a:r>
            <a:r>
              <a:rPr lang="en-US" altLang="ko-KR" dirty="0"/>
              <a:t>(100-</a:t>
            </a:r>
            <a:r>
              <a:rPr lang="ko-KR" altLang="en-US" dirty="0" err="1"/>
              <a:t>절사비중합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0.01</a:t>
            </a:r>
            <a:r>
              <a:rPr lang="ko-KR" altLang="en-US" dirty="0"/>
              <a:t>씩 포트폴리오 순서대로 다시 </a:t>
            </a:r>
            <a:r>
              <a:rPr lang="ko-KR" altLang="en-US" dirty="0" smtClean="0"/>
              <a:t>더해준다</a:t>
            </a:r>
            <a:endParaRPr lang="en-US" altLang="ko-KR" dirty="0" smtClean="0"/>
          </a:p>
          <a:p>
            <a:r>
              <a:rPr lang="ko-KR" altLang="en-US" dirty="0" smtClean="0"/>
              <a:t>동일가중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시총비중</a:t>
            </a:r>
            <a:r>
              <a:rPr lang="ko-KR" altLang="en-US" dirty="0" smtClean="0"/>
              <a:t> 적용 후에도 비중은 </a:t>
            </a:r>
            <a:r>
              <a:rPr lang="ko-KR" altLang="en-US" dirty="0" err="1" smtClean="0"/>
              <a:t>변경가능하다</a:t>
            </a:r>
            <a:r>
              <a:rPr lang="en-US" altLang="ko-KR" dirty="0" smtClean="0"/>
              <a:t>. </a:t>
            </a:r>
            <a:r>
              <a:rPr lang="ko-KR" altLang="en-US" b="1" dirty="0" smtClean="0"/>
              <a:t>만약 비중을 변경할 경우</a:t>
            </a:r>
            <a:r>
              <a:rPr lang="en-US" altLang="ko-KR" b="1" dirty="0" smtClean="0"/>
              <a:t>, ‘</a:t>
            </a:r>
            <a:r>
              <a:rPr lang="ko-KR" altLang="en-US" b="1" dirty="0" smtClean="0"/>
              <a:t>비중설정방식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의 </a:t>
            </a:r>
            <a:r>
              <a:rPr lang="ko-KR" altLang="en-US" b="1" dirty="0" err="1" smtClean="0"/>
              <a:t>체크값을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‘</a:t>
            </a:r>
            <a:r>
              <a:rPr lang="ko-KR" altLang="en-US" b="1" dirty="0" smtClean="0"/>
              <a:t>직접입력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으로 바꾼다</a:t>
            </a:r>
            <a:r>
              <a:rPr lang="en-US" altLang="ko-KR" b="1" dirty="0" smtClean="0"/>
              <a:t>.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번 영역의 비중 총합을 </a:t>
            </a:r>
            <a:r>
              <a:rPr lang="ko-KR" altLang="en-US" dirty="0" err="1" smtClean="0"/>
              <a:t>자동계산한다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이 값이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아닐경우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백테스트실행을</a:t>
            </a:r>
            <a:r>
              <a:rPr lang="ko-KR" altLang="en-US" dirty="0" smtClean="0"/>
              <a:t> 막는다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종목을 입력할 경우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종목명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시가총액을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찾아 </a:t>
            </a:r>
            <a:r>
              <a:rPr lang="ko-KR" altLang="en-US" dirty="0" err="1" smtClean="0"/>
              <a:t>자동입력한다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엑셀로 포트폴리오내역을 추가한다</a:t>
            </a:r>
            <a:r>
              <a:rPr lang="en-US" altLang="ko-KR" dirty="0" smtClean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입력 양식은 </a:t>
            </a:r>
            <a:r>
              <a:rPr lang="ko-KR" altLang="en-US" dirty="0" err="1" smtClean="0">
                <a:solidFill>
                  <a:srgbClr val="0070C0"/>
                </a:solidFill>
              </a:rPr>
              <a:t>두가지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양식</a:t>
            </a:r>
            <a:r>
              <a:rPr lang="en-US" altLang="ko-KR" dirty="0" smtClean="0">
                <a:solidFill>
                  <a:srgbClr val="FF0000"/>
                </a:solidFill>
              </a:rPr>
              <a:t>1: </a:t>
            </a:r>
            <a:r>
              <a:rPr lang="ko-KR" altLang="en-US" dirty="0" smtClean="0">
                <a:solidFill>
                  <a:srgbClr val="FF0000"/>
                </a:solidFill>
              </a:rPr>
              <a:t>구성종목정보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비중 </a:t>
            </a:r>
            <a:r>
              <a:rPr lang="en-US" altLang="ko-KR" dirty="0" smtClean="0">
                <a:solidFill>
                  <a:srgbClr val="FF0000"/>
                </a:solidFill>
              </a:rPr>
              <a:t>(sample_portfolio.xlsx)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양식</a:t>
            </a:r>
            <a:r>
              <a:rPr lang="en-US" altLang="ko-KR" dirty="0" smtClean="0">
                <a:solidFill>
                  <a:srgbClr val="FF0000"/>
                </a:solidFill>
              </a:rPr>
              <a:t>2: </a:t>
            </a:r>
            <a:r>
              <a:rPr lang="ko-KR" altLang="en-US" dirty="0" err="1" smtClean="0">
                <a:solidFill>
                  <a:srgbClr val="FF0000"/>
                </a:solidFill>
              </a:rPr>
              <a:t>리밸런싱날짜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구성종목정보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비중 </a:t>
            </a:r>
            <a:r>
              <a:rPr lang="en-US" altLang="ko-KR" dirty="0" smtClean="0">
                <a:solidFill>
                  <a:srgbClr val="FF0000"/>
                </a:solidFill>
              </a:rPr>
              <a:t>(sample_rebalancing.xlsx)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양식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ko-KR" altLang="en-US" dirty="0" smtClean="0">
                <a:solidFill>
                  <a:srgbClr val="0070C0"/>
                </a:solidFill>
              </a:rPr>
              <a:t>을 넣었을 경우 </a:t>
            </a:r>
            <a:r>
              <a:rPr lang="en-US" altLang="ko-KR" dirty="0" smtClean="0">
                <a:solidFill>
                  <a:srgbClr val="FF0000"/>
                </a:solidFill>
              </a:rPr>
              <a:t>SIMUL_SET_01_01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화면에 입력 받은 엑셀데이터를 넣어서 보여준다</a:t>
            </a:r>
            <a:r>
              <a:rPr lang="en-US" altLang="ko-KR" dirty="0" smtClean="0">
                <a:solidFill>
                  <a:srgbClr val="0070C0"/>
                </a:solidFill>
              </a:rPr>
              <a:t>. </a:t>
            </a:r>
            <a:r>
              <a:rPr lang="ko-KR" altLang="en-US" dirty="0" smtClean="0">
                <a:solidFill>
                  <a:srgbClr val="0070C0"/>
                </a:solidFill>
              </a:rPr>
              <a:t>이때 화면상에서 이미 추가한 정보가 있다면 지우고 엑셀 </a:t>
            </a:r>
            <a:r>
              <a:rPr lang="ko-KR" altLang="en-US" dirty="0" err="1" smtClean="0">
                <a:solidFill>
                  <a:srgbClr val="0070C0"/>
                </a:solidFill>
              </a:rPr>
              <a:t>입력값으로</a:t>
            </a:r>
            <a:r>
              <a:rPr lang="ko-KR" altLang="en-US" dirty="0" smtClean="0">
                <a:solidFill>
                  <a:srgbClr val="0070C0"/>
                </a:solidFill>
              </a:rPr>
              <a:t> 대체한다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양식</a:t>
            </a:r>
            <a:r>
              <a:rPr lang="en-US" altLang="ko-KR" dirty="0" smtClean="0">
                <a:solidFill>
                  <a:srgbClr val="0070C0"/>
                </a:solidFill>
              </a:rPr>
              <a:t>2</a:t>
            </a:r>
            <a:r>
              <a:rPr lang="ko-KR" altLang="en-US" dirty="0" smtClean="0">
                <a:solidFill>
                  <a:srgbClr val="0070C0"/>
                </a:solidFill>
              </a:rPr>
              <a:t>를 넣었을 경우 </a:t>
            </a:r>
            <a:r>
              <a:rPr lang="en-US" altLang="ko-KR" dirty="0" smtClean="0">
                <a:solidFill>
                  <a:srgbClr val="FF0000"/>
                </a:solidFill>
              </a:rPr>
              <a:t>SIMUL_SET_01_03 </a:t>
            </a:r>
            <a:r>
              <a:rPr lang="ko-KR" altLang="en-US" dirty="0" smtClean="0">
                <a:solidFill>
                  <a:srgbClr val="0070C0"/>
                </a:solidFill>
              </a:rPr>
              <a:t>화면에 </a:t>
            </a:r>
            <a:r>
              <a:rPr lang="ko-KR" altLang="en-US" dirty="0" err="1" smtClean="0">
                <a:solidFill>
                  <a:srgbClr val="0070C0"/>
                </a:solidFill>
              </a:rPr>
              <a:t>입력받은</a:t>
            </a:r>
            <a:r>
              <a:rPr lang="ko-KR" altLang="en-US" dirty="0" smtClean="0">
                <a:solidFill>
                  <a:srgbClr val="0070C0"/>
                </a:solidFill>
              </a:rPr>
              <a:t> 엑셀데이터를 넣어서 보여준다</a:t>
            </a:r>
            <a:r>
              <a:rPr lang="en-US" altLang="ko-KR" dirty="0" smtClean="0">
                <a:solidFill>
                  <a:srgbClr val="0070C0"/>
                </a:solidFill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양식</a:t>
            </a:r>
            <a:r>
              <a:rPr lang="en-US" altLang="ko-KR" dirty="0" smtClean="0">
                <a:solidFill>
                  <a:srgbClr val="0070C0"/>
                </a:solidFill>
              </a:rPr>
              <a:t>2</a:t>
            </a:r>
            <a:r>
              <a:rPr lang="ko-KR" altLang="en-US" dirty="0" smtClean="0">
                <a:solidFill>
                  <a:srgbClr val="0070C0"/>
                </a:solidFill>
              </a:rPr>
              <a:t>는 입력 자료에 </a:t>
            </a:r>
            <a:r>
              <a:rPr lang="ko-KR" altLang="en-US" dirty="0" err="1" smtClean="0">
                <a:solidFill>
                  <a:srgbClr val="0070C0"/>
                </a:solidFill>
              </a:rPr>
              <a:t>시작년도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리밸런싱</a:t>
            </a:r>
            <a:r>
              <a:rPr lang="ko-KR" altLang="en-US" dirty="0" smtClean="0">
                <a:solidFill>
                  <a:srgbClr val="0070C0"/>
                </a:solidFill>
              </a:rPr>
              <a:t> 주기가 포함되어 </a:t>
            </a:r>
            <a:r>
              <a:rPr lang="ko-KR" altLang="en-US" dirty="0" smtClean="0">
                <a:solidFill>
                  <a:srgbClr val="FF0000"/>
                </a:solidFill>
              </a:rPr>
              <a:t>있으므로 </a:t>
            </a:r>
            <a:r>
              <a:rPr lang="en-US" altLang="ko-KR" dirty="0" smtClean="0">
                <a:solidFill>
                  <a:srgbClr val="FF0000"/>
                </a:solidFill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</a:rPr>
              <a:t>조건설정</a:t>
            </a:r>
            <a:r>
              <a:rPr lang="en-US" altLang="ko-KR" dirty="0" smtClean="0">
                <a:solidFill>
                  <a:srgbClr val="FF0000"/>
                </a:solidFill>
              </a:rPr>
              <a:t>]</a:t>
            </a:r>
            <a:r>
              <a:rPr lang="ko-KR" altLang="en-US" dirty="0" smtClean="0">
                <a:solidFill>
                  <a:srgbClr val="FF0000"/>
                </a:solidFill>
              </a:rPr>
              <a:t>에서 </a:t>
            </a:r>
            <a:r>
              <a:rPr lang="ko-KR" altLang="en-US" dirty="0" err="1" smtClean="0">
                <a:solidFill>
                  <a:srgbClr val="FF0000"/>
                </a:solidFill>
              </a:rPr>
              <a:t>입력받은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시작년도와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리밸런싱</a:t>
            </a:r>
            <a:r>
              <a:rPr lang="ko-KR" altLang="en-US" dirty="0" smtClean="0">
                <a:solidFill>
                  <a:srgbClr val="FF0000"/>
                </a:solidFill>
              </a:rPr>
              <a:t> 주기는 무시</a:t>
            </a:r>
            <a:r>
              <a:rPr lang="ko-KR" altLang="en-US" dirty="0" smtClean="0">
                <a:solidFill>
                  <a:srgbClr val="0070C0"/>
                </a:solidFill>
              </a:rPr>
              <a:t>한다</a:t>
            </a:r>
            <a:r>
              <a:rPr lang="en-US" altLang="ko-KR" dirty="0" smtClean="0">
                <a:solidFill>
                  <a:srgbClr val="0070C0"/>
                </a:solidFill>
              </a:rPr>
              <a:t>.(</a:t>
            </a:r>
            <a:r>
              <a:rPr lang="ko-KR" altLang="en-US" dirty="0" smtClean="0">
                <a:solidFill>
                  <a:srgbClr val="0070C0"/>
                </a:solidFill>
              </a:rPr>
              <a:t>비활성화 처리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입력받은</a:t>
            </a:r>
            <a:r>
              <a:rPr lang="ko-KR" altLang="en-US" dirty="0" smtClean="0">
                <a:solidFill>
                  <a:srgbClr val="0070C0"/>
                </a:solidFill>
              </a:rPr>
              <a:t> 포트폴리오 내역을 토대로 </a:t>
            </a:r>
            <a:r>
              <a:rPr lang="ko-KR" altLang="en-US" dirty="0" err="1" smtClean="0">
                <a:solidFill>
                  <a:srgbClr val="0070C0"/>
                </a:solidFill>
              </a:rPr>
              <a:t>리밸런싱날짜별로</a:t>
            </a:r>
            <a:r>
              <a:rPr lang="ko-KR" altLang="en-US" dirty="0" smtClean="0">
                <a:solidFill>
                  <a:srgbClr val="0070C0"/>
                </a:solidFill>
              </a:rPr>
              <a:t> 포트폴리오 구성정보를 보여주는 </a:t>
            </a:r>
            <a:r>
              <a:rPr lang="en-US" altLang="ko-KR" dirty="0" smtClean="0">
                <a:solidFill>
                  <a:srgbClr val="0070C0"/>
                </a:solidFill>
              </a:rPr>
              <a:t>SIMUL_SET_01_03</a:t>
            </a:r>
            <a:r>
              <a:rPr lang="ko-KR" altLang="en-US" dirty="0" smtClean="0">
                <a:solidFill>
                  <a:srgbClr val="0070C0"/>
                </a:solidFill>
              </a:rPr>
              <a:t>으로 넘어간다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t="16761" r="5103" b="145"/>
          <a:stretch/>
        </p:blipFill>
        <p:spPr>
          <a:xfrm>
            <a:off x="203200" y="583397"/>
            <a:ext cx="7078136" cy="482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462436" y="274670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1006441" y="37266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cxnSp>
        <p:nvCxnSpPr>
          <p:cNvPr id="30" name="꺾인 연결선 29"/>
          <p:cNvCxnSpPr>
            <a:stCxn id="25" idx="6"/>
          </p:cNvCxnSpPr>
          <p:nvPr/>
        </p:nvCxnSpPr>
        <p:spPr>
          <a:xfrm>
            <a:off x="2076056" y="2815652"/>
            <a:ext cx="2981296" cy="468781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938170" y="274670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6" name="타원 25"/>
          <p:cNvSpPr/>
          <p:nvPr/>
        </p:nvSpPr>
        <p:spPr>
          <a:xfrm>
            <a:off x="5096405" y="307754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7" name="타원 26"/>
          <p:cNvSpPr/>
          <p:nvPr/>
        </p:nvSpPr>
        <p:spPr>
          <a:xfrm>
            <a:off x="5062537" y="44574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cxnSp>
        <p:nvCxnSpPr>
          <p:cNvPr id="29" name="꺾인 연결선 28"/>
          <p:cNvCxnSpPr>
            <a:stCxn id="7" idx="0"/>
          </p:cNvCxnSpPr>
          <p:nvPr/>
        </p:nvCxnSpPr>
        <p:spPr>
          <a:xfrm rot="16200000" flipH="1">
            <a:off x="3025503" y="1252585"/>
            <a:ext cx="537724" cy="3525973"/>
          </a:xfrm>
          <a:prstGeom prst="bentConnector3">
            <a:avLst>
              <a:gd name="adj1" fmla="val -10038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477808" y="3284433"/>
            <a:ext cx="781050" cy="69278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484391" y="284612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3233181" y="475112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cxnSp>
        <p:nvCxnSpPr>
          <p:cNvPr id="16" name="꺾인 연결선 15"/>
          <p:cNvCxnSpPr>
            <a:stCxn id="14" idx="4"/>
          </p:cNvCxnSpPr>
          <p:nvPr/>
        </p:nvCxnSpPr>
        <p:spPr>
          <a:xfrm rot="5400000">
            <a:off x="5742196" y="3295195"/>
            <a:ext cx="1122322" cy="499954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054919" y="4106333"/>
            <a:ext cx="996829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SIMUL_SET_01_01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54916" y="4385731"/>
            <a:ext cx="996829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SIMUL_SET_01_03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2732" y="4098742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양식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81195" y="4361212"/>
            <a:ext cx="5148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양식</a:t>
            </a:r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23" name="꺾인 연결선 22"/>
          <p:cNvCxnSpPr>
            <a:stCxn id="15" idx="4"/>
          </p:cNvCxnSpPr>
          <p:nvPr/>
        </p:nvCxnSpPr>
        <p:spPr>
          <a:xfrm rot="16200000" flipH="1">
            <a:off x="3418429" y="4772708"/>
            <a:ext cx="339641" cy="572251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3871356" y="5113784"/>
            <a:ext cx="996829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SIMUL_SET_01_03</a:t>
            </a:r>
          </a:p>
        </p:txBody>
      </p:sp>
    </p:spTree>
    <p:extLst>
      <p:ext uri="{BB962C8B-B14F-4D97-AF65-F5344CB8AC3E}">
        <p14:creationId xmlns:p14="http://schemas.microsoft.com/office/powerpoint/2010/main" val="21036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7.4 </a:t>
            </a:r>
            <a:r>
              <a:rPr lang="ko-KR" altLang="en-US" dirty="0" smtClean="0"/>
              <a:t>시뮬레이션 종목탐색기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SIMUL_SET_01_02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ETP_OP_03_01</a:t>
            </a:r>
            <a:r>
              <a:rPr lang="ko-KR" altLang="en-US" dirty="0" smtClean="0"/>
              <a:t>의 종목탐색기와 유사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분류는 </a:t>
            </a:r>
            <a:r>
              <a:rPr lang="en-US" altLang="ko-KR" dirty="0" smtClean="0"/>
              <a:t>KOSPI, KOSDAQ, ETF, ETN</a:t>
            </a:r>
            <a:r>
              <a:rPr lang="ko-KR" altLang="en-US" dirty="0" smtClean="0"/>
              <a:t>으로 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t="11932" r="23177" b="-1465"/>
          <a:stretch/>
        </p:blipFill>
        <p:spPr/>
      </p:pic>
    </p:spTree>
    <p:extLst>
      <p:ext uri="{BB962C8B-B14F-4D97-AF65-F5344CB8AC3E}">
        <p14:creationId xmlns:p14="http://schemas.microsoft.com/office/powerpoint/2010/main" val="6296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7.5 </a:t>
            </a:r>
            <a:r>
              <a:rPr lang="ko-KR" altLang="en-US" dirty="0" err="1" smtClean="0"/>
              <a:t>리밸런싱</a:t>
            </a:r>
            <a:r>
              <a:rPr lang="ko-KR" altLang="en-US" dirty="0" smtClean="0"/>
              <a:t> 내역 조정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SIMUL_SET_01_03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시작년도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부터 </a:t>
            </a:r>
            <a:r>
              <a:rPr lang="ko-KR" altLang="en-US" dirty="0" err="1" smtClean="0">
                <a:solidFill>
                  <a:srgbClr val="0070C0"/>
                </a:solidFill>
              </a:rPr>
              <a:t>리밸런싱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주기별로</a:t>
            </a:r>
            <a:r>
              <a:rPr lang="ko-KR" altLang="en-US" dirty="0" smtClean="0">
                <a:solidFill>
                  <a:srgbClr val="0070C0"/>
                </a:solidFill>
              </a:rPr>
              <a:t> 포트폴리오 내용을 보여주며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변경이 가능하도록 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70C0"/>
                </a:solidFill>
              </a:rPr>
              <a:t>비중정보는 이전단계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en-US" altLang="ko-KR" dirty="0" smtClean="0">
                <a:solidFill>
                  <a:srgbClr val="0070C0"/>
                </a:solidFill>
              </a:rPr>
              <a:t>SIMUL_SET_01_01)</a:t>
            </a:r>
            <a:r>
              <a:rPr lang="ko-KR" altLang="en-US" dirty="0" smtClean="0">
                <a:solidFill>
                  <a:srgbClr val="0070C0"/>
                </a:solidFill>
              </a:rPr>
              <a:t>에서 적용한 비중을 모든 </a:t>
            </a:r>
            <a:r>
              <a:rPr lang="ko-KR" altLang="en-US" dirty="0" err="1" smtClean="0">
                <a:solidFill>
                  <a:srgbClr val="0070C0"/>
                </a:solidFill>
              </a:rPr>
              <a:t>리밸런싱단계에</a:t>
            </a:r>
            <a:r>
              <a:rPr lang="ko-KR" altLang="en-US" dirty="0" smtClean="0">
                <a:solidFill>
                  <a:srgbClr val="0070C0"/>
                </a:solidFill>
              </a:rPr>
              <a:t> 동일하게 적용하며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solidFill>
                  <a:srgbClr val="0070C0"/>
                </a:solidFill>
              </a:rPr>
              <a:t>변경이 가능하도록 한다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21282" r="29862" b="2409"/>
          <a:stretch/>
        </p:blipFill>
        <p:spPr>
          <a:xfrm>
            <a:off x="432460" y="583397"/>
            <a:ext cx="6619616" cy="4826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1714500" y="1142366"/>
            <a:ext cx="5270500" cy="69278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stCxn id="24" idx="2"/>
          </p:cNvCxnSpPr>
          <p:nvPr/>
        </p:nvCxnSpPr>
        <p:spPr>
          <a:xfrm rot="5400000">
            <a:off x="3405718" y="2197101"/>
            <a:ext cx="1305982" cy="58208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4436012" y="24191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4" name="타원 33"/>
          <p:cNvSpPr/>
          <p:nvPr/>
        </p:nvSpPr>
        <p:spPr>
          <a:xfrm>
            <a:off x="5858412" y="34847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1805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7.6 </a:t>
            </a:r>
            <a:r>
              <a:rPr lang="ko-KR" altLang="en-US" dirty="0" smtClean="0"/>
              <a:t>시뮬레이션 결과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일자별지수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SIMUL_RESULT_01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테스트결과를 엑셀로 </a:t>
            </a:r>
            <a:r>
              <a:rPr lang="ko-KR" altLang="en-US" dirty="0" err="1" smtClean="0"/>
              <a:t>다운로드한다</a:t>
            </a:r>
            <a:endParaRPr lang="en-US" altLang="ko-KR" dirty="0" smtClean="0"/>
          </a:p>
          <a:p>
            <a:r>
              <a:rPr lang="ko-KR" altLang="en-US" dirty="0" err="1" smtClean="0"/>
              <a:t>백테스트결과는</a:t>
            </a:r>
            <a:r>
              <a:rPr lang="ko-KR" altLang="en-US" dirty="0" smtClean="0"/>
              <a:t> 차트로 표시한다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밴치마크</a:t>
            </a:r>
            <a:r>
              <a:rPr lang="en-US" altLang="ko-KR" dirty="0" smtClean="0"/>
              <a:t>(BM)</a:t>
            </a:r>
            <a:r>
              <a:rPr lang="ko-KR" altLang="en-US" dirty="0" smtClean="0"/>
              <a:t>을 설정했다면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차트와 같이 보여준다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이때 </a:t>
            </a:r>
            <a:r>
              <a:rPr lang="en-US" altLang="ko-KR" dirty="0" smtClean="0"/>
              <a:t>BM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으로 환산된 값으로 보여준다</a:t>
            </a:r>
            <a:endParaRPr lang="en-US" altLang="ko-KR" dirty="0" smtClean="0"/>
          </a:p>
          <a:p>
            <a:r>
              <a:rPr lang="ko-KR" altLang="en-US" dirty="0" err="1" smtClean="0"/>
              <a:t>백테스트</a:t>
            </a:r>
            <a:r>
              <a:rPr lang="ko-KR" altLang="en-US" dirty="0" smtClean="0"/>
              <a:t> 결과를 </a:t>
            </a:r>
            <a:r>
              <a:rPr lang="ko-KR" altLang="en-US" dirty="0" err="1" smtClean="0"/>
              <a:t>일자별로</a:t>
            </a:r>
            <a:r>
              <a:rPr lang="ko-KR" altLang="en-US" dirty="0" smtClean="0"/>
              <a:t> 확인한다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이때 지수의 초기값은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셋팅한다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Balance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시뮬레이션세팅에서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초기투자금액에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일자별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return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적용한값이다</a:t>
            </a:r>
            <a:endParaRPr lang="en-US" altLang="ko-KR" dirty="0"/>
          </a:p>
          <a:p>
            <a:pPr lvl="1"/>
            <a:r>
              <a:rPr lang="ko-KR" altLang="en-US" dirty="0" smtClean="0"/>
              <a:t>지수 산출 </a:t>
            </a:r>
            <a:r>
              <a:rPr lang="ko-KR" altLang="en-US" dirty="0" err="1" smtClean="0"/>
              <a:t>로직은</a:t>
            </a:r>
            <a:r>
              <a:rPr lang="ko-KR" altLang="en-US" dirty="0" smtClean="0"/>
              <a:t> 다른 자료를 통해 설명</a:t>
            </a:r>
            <a:endParaRPr lang="en-US" altLang="ko-KR" dirty="0" smtClean="0"/>
          </a:p>
          <a:p>
            <a:r>
              <a:rPr lang="en-US" altLang="ko-KR" dirty="0" smtClean="0"/>
              <a:t>BM</a:t>
            </a:r>
            <a:r>
              <a:rPr lang="ko-KR" altLang="en-US" dirty="0" smtClean="0"/>
              <a:t>이 있을 경우 </a:t>
            </a:r>
            <a:r>
              <a:rPr lang="en-US" altLang="ko-KR" dirty="0" smtClean="0"/>
              <a:t>BM</a:t>
            </a:r>
            <a:r>
              <a:rPr lang="ko-KR" altLang="en-US" dirty="0" smtClean="0"/>
              <a:t>의 값을 </a:t>
            </a:r>
            <a:r>
              <a:rPr lang="ko-KR" altLang="en-US" dirty="0" err="1" smtClean="0"/>
              <a:t>일자별로</a:t>
            </a:r>
            <a:r>
              <a:rPr lang="ko-KR" altLang="en-US" dirty="0" smtClean="0"/>
              <a:t> 보여준다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BM(</a:t>
            </a:r>
            <a:r>
              <a:rPr lang="ko-KR" altLang="en-US" dirty="0" err="1" smtClean="0"/>
              <a:t>밴치마크지수명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밴치마크</a:t>
            </a:r>
            <a:r>
              <a:rPr lang="ko-KR" altLang="en-US" dirty="0" smtClean="0"/>
              <a:t> 지수의 실제 값을 보여준다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BM(1000</a:t>
            </a:r>
            <a:r>
              <a:rPr lang="ko-KR" altLang="en-US" dirty="0" smtClean="0"/>
              <a:t>환산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밴치마크지수를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으로 환산한 값을 보여준다</a:t>
            </a:r>
            <a:endParaRPr lang="en-US" altLang="ko-KR" dirty="0"/>
          </a:p>
          <a:p>
            <a:r>
              <a:rPr lang="ko-KR" altLang="en-US" dirty="0" smtClean="0"/>
              <a:t>저장버튼을 누르면 해당 결과를 저장하고 관리목록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대시보드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이때 </a:t>
            </a:r>
            <a:r>
              <a:rPr lang="ko-KR" altLang="en-US" dirty="0" err="1" smtClean="0"/>
              <a:t>시나리오명을</a:t>
            </a:r>
            <a:r>
              <a:rPr lang="ko-KR" altLang="en-US" dirty="0" smtClean="0"/>
              <a:t> 확인한다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시나리오명이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default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(unnamed) </a:t>
            </a:r>
            <a:r>
              <a:rPr lang="ko-KR" altLang="en-US" dirty="0" smtClean="0"/>
              <a:t>일 경우 팝업을 띄워 </a:t>
            </a:r>
            <a:r>
              <a:rPr lang="ko-KR" altLang="en-US" dirty="0" err="1" smtClean="0"/>
              <a:t>시나리오명</a:t>
            </a:r>
            <a:r>
              <a:rPr lang="ko-KR" altLang="en-US" dirty="0" smtClean="0"/>
              <a:t> 재확인요청을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변경할 수 있게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시나리오명은</a:t>
            </a:r>
            <a:r>
              <a:rPr lang="ko-KR" altLang="en-US" dirty="0" smtClean="0"/>
              <a:t> 중복체크를 한다</a:t>
            </a:r>
            <a:r>
              <a:rPr lang="en-US" altLang="ko-KR" dirty="0" smtClean="0"/>
              <a:t>.</a:t>
            </a:r>
          </a:p>
          <a:p>
            <a:pPr marL="177800" lvl="1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992982" y="14829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177382" y="17539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161382" y="39637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117182" y="396373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89049" y="6139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94934" y="6179951"/>
            <a:ext cx="1219948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SIMUL_DASHBOARD_01</a:t>
            </a:r>
          </a:p>
        </p:txBody>
      </p:sp>
      <p:cxnSp>
        <p:nvCxnSpPr>
          <p:cNvPr id="14" name="꺾인 연결선 13"/>
          <p:cNvCxnSpPr>
            <a:endCxn id="13" idx="3"/>
          </p:cNvCxnSpPr>
          <p:nvPr/>
        </p:nvCxnSpPr>
        <p:spPr>
          <a:xfrm rot="10800000" flipV="1">
            <a:off x="3014883" y="6180797"/>
            <a:ext cx="374169" cy="101976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>
            <a:fillRect/>
          </a:stretch>
        </p:blipFill>
        <p:spPr/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7.7 </a:t>
            </a:r>
            <a:r>
              <a:rPr lang="ko-KR" altLang="en-US" dirty="0" smtClean="0"/>
              <a:t>시뮬레이션 결과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리밸런싱내역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SIMUL_RESULT_02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리밸런싱시점의</a:t>
            </a:r>
            <a:r>
              <a:rPr lang="ko-KR" altLang="en-US" dirty="0" smtClean="0"/>
              <a:t> 이벤트는 아래 </a:t>
            </a:r>
            <a:r>
              <a:rPr lang="ko-KR" altLang="en-US" dirty="0" err="1" smtClean="0"/>
              <a:t>두가지이다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비중조절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비중을 </a:t>
            </a:r>
            <a:r>
              <a:rPr lang="ko-KR" altLang="en-US" dirty="0" err="1" smtClean="0"/>
              <a:t>직접입력하였거나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동일가중방식일 경우 </a:t>
            </a:r>
            <a:r>
              <a:rPr lang="ko-KR" altLang="en-US" dirty="0" err="1" smtClean="0"/>
              <a:t>셋팅된다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시총비중방식은</a:t>
            </a:r>
            <a:r>
              <a:rPr lang="ko-KR" altLang="en-US" dirty="0" smtClean="0"/>
              <a:t> 비중조절이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종목편입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리밸런싱시점에서</a:t>
            </a:r>
            <a:r>
              <a:rPr lang="ko-KR" altLang="en-US" dirty="0" smtClean="0"/>
              <a:t> 이전기간에 없는 종목이 나올 경우 종목을 편입한다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종목편입이 </a:t>
            </a:r>
            <a:r>
              <a:rPr lang="ko-KR" altLang="en-US" dirty="0" err="1" smtClean="0"/>
              <a:t>나올수있는</a:t>
            </a:r>
            <a:r>
              <a:rPr lang="ko-KR" altLang="en-US" dirty="0" smtClean="0"/>
              <a:t> 예시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만약 이전단계의 포트폴리오 </a:t>
            </a:r>
            <a:r>
              <a:rPr lang="ko-KR" altLang="en-US" dirty="0" err="1" smtClean="0"/>
              <a:t>세팅단계에서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A,B,C </a:t>
            </a:r>
            <a:r>
              <a:rPr lang="ko-KR" altLang="en-US" dirty="0" smtClean="0"/>
              <a:t>종목을 선택했다고 가정한다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</a:t>
            </a:r>
            <a:r>
              <a:rPr lang="en-US" altLang="ko-KR" dirty="0" smtClean="0"/>
              <a:t>C</a:t>
            </a:r>
            <a:r>
              <a:rPr lang="ko-KR" altLang="en-US" dirty="0" smtClean="0"/>
              <a:t>종목의 </a:t>
            </a:r>
            <a:r>
              <a:rPr lang="ko-KR" altLang="en-US" dirty="0" err="1" smtClean="0"/>
              <a:t>상장일이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2018.12.01</a:t>
            </a:r>
            <a:r>
              <a:rPr lang="ko-KR" altLang="en-US" dirty="0" smtClean="0"/>
              <a:t>일이고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백테스팅</a:t>
            </a:r>
            <a:r>
              <a:rPr lang="ko-KR" altLang="en-US" dirty="0" smtClean="0"/>
              <a:t> 시작일자가 </a:t>
            </a:r>
            <a:r>
              <a:rPr lang="en-US" altLang="ko-KR" dirty="0" smtClean="0"/>
              <a:t>2015</a:t>
            </a:r>
            <a:r>
              <a:rPr lang="ko-KR" altLang="en-US" dirty="0" smtClean="0"/>
              <a:t>년일 경우</a:t>
            </a:r>
            <a:r>
              <a:rPr lang="en-US" altLang="ko-KR" dirty="0" smtClean="0"/>
              <a:t>, C</a:t>
            </a:r>
            <a:r>
              <a:rPr lang="ko-KR" altLang="en-US" dirty="0" smtClean="0"/>
              <a:t>종목은 </a:t>
            </a:r>
            <a:r>
              <a:rPr lang="en-US" altLang="ko-KR" dirty="0" smtClean="0"/>
              <a:t>2015~2018</a:t>
            </a:r>
            <a:r>
              <a:rPr lang="ko-KR" altLang="en-US" dirty="0" err="1" smtClean="0"/>
              <a:t>년동안</a:t>
            </a:r>
            <a:r>
              <a:rPr lang="ko-KR" altLang="en-US" dirty="0" smtClean="0"/>
              <a:t> 포트폴리오 구성종목에 편입이 불가능하다</a:t>
            </a:r>
            <a:r>
              <a:rPr lang="en-US" altLang="ko-KR" dirty="0" smtClean="0"/>
              <a:t>. C</a:t>
            </a:r>
            <a:r>
              <a:rPr lang="ko-KR" altLang="en-US" dirty="0" smtClean="0"/>
              <a:t>종목은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년부터 편입되어 계산된다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리밸런싱</a:t>
            </a:r>
            <a:r>
              <a:rPr lang="ko-KR" altLang="en-US" dirty="0" smtClean="0"/>
              <a:t> 전</a:t>
            </a:r>
            <a:r>
              <a:rPr lang="en-US" altLang="ko-KR" dirty="0" smtClean="0"/>
              <a:t>,</a:t>
            </a:r>
            <a:r>
              <a:rPr lang="ko-KR" altLang="en-US" dirty="0" smtClean="0"/>
              <a:t>후의 비중을 보여준다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299268" y="539360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343412" y="39637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89049" y="61396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94934" y="6179951"/>
            <a:ext cx="1219948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SIMUL_DASHBOARD_01</a:t>
            </a:r>
          </a:p>
        </p:txBody>
      </p:sp>
      <p:cxnSp>
        <p:nvCxnSpPr>
          <p:cNvPr id="14" name="꺾인 연결선 13"/>
          <p:cNvCxnSpPr>
            <a:endCxn id="13" idx="3"/>
          </p:cNvCxnSpPr>
          <p:nvPr/>
        </p:nvCxnSpPr>
        <p:spPr>
          <a:xfrm rot="10800000" flipV="1">
            <a:off x="3014883" y="6180797"/>
            <a:ext cx="374169" cy="101976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437154" y="5554133"/>
            <a:ext cx="382246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38169" y="5271053"/>
            <a:ext cx="382246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7.8 </a:t>
            </a:r>
            <a:r>
              <a:rPr lang="ko-KR" altLang="en-US" dirty="0"/>
              <a:t>시뮬레이션 결과</a:t>
            </a:r>
            <a:r>
              <a:rPr lang="en-US" altLang="ko-KR" dirty="0" smtClean="0"/>
              <a:t>_</a:t>
            </a:r>
            <a:r>
              <a:rPr lang="ko-KR" altLang="en-US" dirty="0" smtClean="0"/>
              <a:t>테스트조건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SIMUL_RESULT_03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테스트 조건을 보여준다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테스트 조건은 시뮬레이션 </a:t>
            </a:r>
            <a:r>
              <a:rPr lang="ko-KR" altLang="en-US" dirty="0" err="1" smtClean="0"/>
              <a:t>세팅에</a:t>
            </a:r>
            <a:r>
              <a:rPr lang="ko-KR" altLang="en-US" dirty="0" smtClean="0"/>
              <a:t> 사용된 모든 값이다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38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7.9 </a:t>
            </a:r>
            <a:r>
              <a:rPr lang="ko-KR" altLang="en-US" dirty="0"/>
              <a:t>시뮬레이션 결과</a:t>
            </a:r>
            <a:r>
              <a:rPr lang="en-US" altLang="ko-KR" dirty="0" smtClean="0"/>
              <a:t>_</a:t>
            </a:r>
            <a:r>
              <a:rPr lang="ko-KR" altLang="en-US" dirty="0" smtClean="0"/>
              <a:t>테스트조건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SIMUL_RESULT_04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0070C0"/>
                </a:solidFill>
              </a:rPr>
              <a:t>백테스트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  <a:r>
              <a:rPr lang="ko-KR" altLang="en-US" dirty="0" err="1" smtClean="0">
                <a:solidFill>
                  <a:srgbClr val="0070C0"/>
                </a:solidFill>
              </a:rPr>
              <a:t>밴치마크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en-US" altLang="ko-KR" dirty="0" err="1" smtClean="0">
                <a:solidFill>
                  <a:srgbClr val="0070C0"/>
                </a:solidFill>
              </a:rPr>
              <a:t>bm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ko-KR" altLang="en-US" dirty="0" smtClean="0">
                <a:solidFill>
                  <a:srgbClr val="0070C0"/>
                </a:solidFill>
              </a:rPr>
              <a:t>에 대한 분석정보를 보여준다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0070C0"/>
                </a:solidFill>
              </a:rPr>
              <a:t>자세한 지표 및 표현방식은 엑셀에 정의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smtClean="0">
                <a:solidFill>
                  <a:srgbClr val="0070C0"/>
                </a:solidFill>
              </a:rPr>
              <a:t>분석지표샘플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r>
              <a:rPr lang="en-US" altLang="ko-KR" dirty="0" err="1" smtClean="0">
                <a:solidFill>
                  <a:srgbClr val="0070C0"/>
                </a:solidFill>
              </a:rPr>
              <a:t>xlsx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밴치마크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solidFill>
                  <a:srgbClr val="0070C0"/>
                </a:solidFill>
              </a:rPr>
              <a:t>지수명을</a:t>
            </a:r>
            <a:r>
              <a:rPr lang="ko-KR" altLang="en-US" dirty="0" smtClean="0">
                <a:solidFill>
                  <a:srgbClr val="0070C0"/>
                </a:solidFill>
              </a:rPr>
              <a:t> 표시한다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9" y="351064"/>
            <a:ext cx="7318467" cy="6098723"/>
          </a:xfrm>
        </p:spPr>
      </p:pic>
      <p:sp>
        <p:nvSpPr>
          <p:cNvPr id="7" name="타원 6"/>
          <p:cNvSpPr/>
          <p:nvPr/>
        </p:nvSpPr>
        <p:spPr>
          <a:xfrm>
            <a:off x="5555078" y="39129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6443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7.10 </a:t>
            </a:r>
            <a:r>
              <a:rPr lang="ko-KR" altLang="en-US" dirty="0" smtClean="0"/>
              <a:t>시뮬레이션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SIMUL_DASHBOARD_01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저장된 시뮬레이션결과를 표시한다</a:t>
            </a:r>
            <a:endParaRPr lang="en-US" altLang="ko-KR" dirty="0" smtClean="0"/>
          </a:p>
          <a:p>
            <a:r>
              <a:rPr lang="ko-KR" altLang="en-US" dirty="0" smtClean="0"/>
              <a:t>시뮬레이션의 </a:t>
            </a:r>
            <a:r>
              <a:rPr lang="ko-KR" altLang="en-US" dirty="0" err="1" smtClean="0"/>
              <a:t>최근값과</a:t>
            </a:r>
            <a:r>
              <a:rPr lang="ko-KR" altLang="en-US" dirty="0" smtClean="0"/>
              <a:t> 시작시점과 </a:t>
            </a:r>
            <a:r>
              <a:rPr lang="ko-KR" altLang="en-US" dirty="0" err="1" smtClean="0"/>
              <a:t>최근값의</a:t>
            </a:r>
            <a:r>
              <a:rPr lang="ko-KR" altLang="en-US" dirty="0" smtClean="0"/>
              <a:t> 등락률을 표시한다</a:t>
            </a:r>
            <a:endParaRPr lang="en-US" altLang="ko-KR" dirty="0" smtClean="0"/>
          </a:p>
          <a:p>
            <a:r>
              <a:rPr lang="ko-KR" altLang="en-US" dirty="0" smtClean="0"/>
              <a:t>시뮬레이션 </a:t>
            </a:r>
            <a:r>
              <a:rPr lang="ko-KR" altLang="en-US" dirty="0" err="1" smtClean="0"/>
              <a:t>최근변경일자를</a:t>
            </a:r>
            <a:r>
              <a:rPr lang="ko-KR" altLang="en-US" dirty="0" smtClean="0"/>
              <a:t> 나타낸다</a:t>
            </a:r>
            <a:endParaRPr lang="en-US" altLang="ko-KR" dirty="0" smtClean="0"/>
          </a:p>
          <a:p>
            <a:r>
              <a:rPr lang="ko-KR" altLang="en-US" dirty="0" smtClean="0"/>
              <a:t>아이콘 클릭하면 해당 시뮬레이션의 결과로 간다</a:t>
            </a:r>
            <a:endParaRPr lang="en-US" altLang="ko-KR" dirty="0" smtClean="0"/>
          </a:p>
          <a:p>
            <a:r>
              <a:rPr lang="ko-KR" altLang="en-US" dirty="0" smtClean="0"/>
              <a:t>새로운 시뮬레이션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시나리오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작성한다</a:t>
            </a:r>
            <a:endParaRPr lang="en-US" altLang="ko-KR" dirty="0" smtClean="0"/>
          </a:p>
          <a:p>
            <a:r>
              <a:rPr lang="ko-KR" altLang="en-US" dirty="0" smtClean="0"/>
              <a:t>시나리오를 묶어 하나의 프로젝트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그룹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만든다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기능은 추후제공예정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>
            <a:fillRect/>
          </a:stretch>
        </p:blipFill>
        <p:spPr/>
      </p:pic>
      <p:sp>
        <p:nvSpPr>
          <p:cNvPr id="7" name="타원 6"/>
          <p:cNvSpPr/>
          <p:nvPr/>
        </p:nvSpPr>
        <p:spPr>
          <a:xfrm>
            <a:off x="605934" y="430987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450734" y="16767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441334" y="16767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993531" y="159362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5934" y="11672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05934" y="17456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65574" y="2027504"/>
            <a:ext cx="1219948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SIMUL_RESULT_01</a:t>
            </a:r>
          </a:p>
        </p:txBody>
      </p:sp>
      <p:cxnSp>
        <p:nvCxnSpPr>
          <p:cNvPr id="14" name="꺾인 연결선 13"/>
          <p:cNvCxnSpPr>
            <a:stCxn id="10" idx="6"/>
            <a:endCxn id="13" idx="1"/>
          </p:cNvCxnSpPr>
          <p:nvPr/>
        </p:nvCxnSpPr>
        <p:spPr>
          <a:xfrm>
            <a:off x="6131417" y="1662570"/>
            <a:ext cx="234157" cy="467756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2530174" y="1133379"/>
            <a:ext cx="1219948" cy="2056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SIMUL_SET_01</a:t>
            </a:r>
          </a:p>
        </p:txBody>
      </p:sp>
      <p:cxnSp>
        <p:nvCxnSpPr>
          <p:cNvPr id="21" name="꺾인 연결선 20"/>
          <p:cNvCxnSpPr>
            <a:stCxn id="11" idx="0"/>
            <a:endCxn id="20" idx="1"/>
          </p:cNvCxnSpPr>
          <p:nvPr/>
        </p:nvCxnSpPr>
        <p:spPr>
          <a:xfrm rot="16200000" flipH="1">
            <a:off x="1568053" y="274081"/>
            <a:ext cx="68943" cy="1855297"/>
          </a:xfrm>
          <a:prstGeom prst="bentConnector4">
            <a:avLst>
              <a:gd name="adj1" fmla="val -331578"/>
              <a:gd name="adj2" fmla="val 91561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설계전용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23773</TotalTime>
  <Words>6445</Words>
  <Application>Microsoft Office PowerPoint</Application>
  <PresentationFormat>A4 용지(210x297mm)</PresentationFormat>
  <Paragraphs>1431</Paragraphs>
  <Slides>104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104</vt:i4>
      </vt:variant>
    </vt:vector>
  </HeadingPairs>
  <TitlesOfParts>
    <vt:vector size="112" baseType="lpstr">
      <vt:lpstr>Arial Unicode MS</vt:lpstr>
      <vt:lpstr>HY헤드라인M</vt:lpstr>
      <vt:lpstr>맑은 고딕</vt:lpstr>
      <vt:lpstr>Arial</vt:lpstr>
      <vt:lpstr>Calibri</vt:lpstr>
      <vt:lpstr>Calibri Light</vt:lpstr>
      <vt:lpstr>Office 테마</vt:lpstr>
      <vt:lpstr>설계전용화면</vt:lpstr>
      <vt:lpstr>ETP 플랫폼 화면설계서</vt:lpstr>
      <vt:lpstr>Document History</vt:lpstr>
      <vt:lpstr>Document History (계속)</vt:lpstr>
      <vt:lpstr>Index</vt:lpstr>
      <vt:lpstr>1. Information Architecture</vt:lpstr>
      <vt:lpstr>1. IA(Information Architecture)</vt:lpstr>
      <vt:lpstr>2. 공통 모듈</vt:lpstr>
      <vt:lpstr>2.1 Screen Layout</vt:lpstr>
      <vt:lpstr>2.2 TOP</vt:lpstr>
      <vt:lpstr>2.3 Header</vt:lpstr>
      <vt:lpstr>2.4 Tap Menu</vt:lpstr>
      <vt:lpstr>2.5 Content</vt:lpstr>
      <vt:lpstr>2.6 Control Panel</vt:lpstr>
      <vt:lpstr>2.7 Footer</vt:lpstr>
      <vt:lpstr>2.8 유저 진입흐름 정의</vt:lpstr>
      <vt:lpstr>2.9 Landing Page</vt:lpstr>
      <vt:lpstr>2.10 Login Page</vt:lpstr>
      <vt:lpstr>3. 지수</vt:lpstr>
      <vt:lpstr>3.0.1 지수 등록 절차 비교</vt:lpstr>
      <vt:lpstr>3.1.1 지수관리 대시보드</vt:lpstr>
      <vt:lpstr>3.1.2 지수 관리 목록</vt:lpstr>
      <vt:lpstr>3.1.3 지수 기본정보</vt:lpstr>
      <vt:lpstr>3.1.4 지수 분석정보</vt:lpstr>
      <vt:lpstr>3.1.5 지수 종목 비중 정보(Popup)</vt:lpstr>
      <vt:lpstr>3.1.6 지수 정보 공개 목록</vt:lpstr>
      <vt:lpstr>3.1.7 지수 종목 상세</vt:lpstr>
      <vt:lpstr>3.1.8 지수 조치현황 (Popup)</vt:lpstr>
      <vt:lpstr>3.1.9 종목별 편입지수 목록</vt:lpstr>
      <vt:lpstr>3.2.1 지수 신규 등록</vt:lpstr>
      <vt:lpstr>3.2.2 지수 신규 등록 팝업</vt:lpstr>
      <vt:lpstr>3.2.3 지수 플랫폼 연동 신청(연동신청 전)</vt:lpstr>
      <vt:lpstr>3.2.4 지수 등록내용 수정 (연동신청 후) </vt:lpstr>
      <vt:lpstr>3.2.5 지수 플랫폼 연동 확인(연동 완료)</vt:lpstr>
      <vt:lpstr>4. ETP</vt:lpstr>
      <vt:lpstr>4.0.1 ETP 플랫폼 컨텐츠 및 기능(새로만들정보)</vt:lpstr>
      <vt:lpstr>4.1.1 ETP 대시보드</vt:lpstr>
      <vt:lpstr>4.1.1 대시보드(계속)</vt:lpstr>
      <vt:lpstr>4.1.2 ETP 기본정보</vt:lpstr>
      <vt:lpstr>4.1.2 ETP 기본정보(계속)</vt:lpstr>
      <vt:lpstr>4.1.3 ETP 분석정보</vt:lpstr>
      <vt:lpstr>4.1.4 ETP 분석정보 Popup</vt:lpstr>
      <vt:lpstr>4.1.5 ETP 투자지표 산출현황</vt:lpstr>
      <vt:lpstr>4.1.6 ETP 투자지표 산출 계산기(PDF)</vt:lpstr>
      <vt:lpstr>4.1.7 ETP 투자지표 산출 시뮬레이터(PDF)</vt:lpstr>
      <vt:lpstr>4.1.8 ETP 투자지표 산출 계산기(지수연동)</vt:lpstr>
      <vt:lpstr>4.1.9 ETP 투자지표 산출 시뮬레이터(지수연동)</vt:lpstr>
      <vt:lpstr>4.1.10 ETP 성과정보</vt:lpstr>
      <vt:lpstr>4.1.11 ETP 조회항목 설정</vt:lpstr>
      <vt:lpstr>4.1.12 ETP 기초지수 관리</vt:lpstr>
      <vt:lpstr>4.1.13 ETP 기초지수 기본정보 Popup</vt:lpstr>
      <vt:lpstr>4.1.14 ETP 기초지수 종목 비중 상세정보 Popup</vt:lpstr>
      <vt:lpstr>4.1.15 ETP 기초지수 조치내역 Popup</vt:lpstr>
      <vt:lpstr>4.1.16 ETP 기초지수 오류내역 Popup</vt:lpstr>
      <vt:lpstr>4.1.18 ETP 해외 기초지수 입수 모니터링</vt:lpstr>
      <vt:lpstr>4.1.19 ETF PDF 정보조회</vt:lpstr>
      <vt:lpstr>4.1.20 ETF PDF 변경</vt:lpstr>
      <vt:lpstr>4.1.21 ETF PDF 변경 (신규 자산 추가)</vt:lpstr>
      <vt:lpstr>4.1.22 ETF PDF 변경 (변경내용확인)</vt:lpstr>
      <vt:lpstr>4.1.23 ETF PDF 변경 (추가변경작업)</vt:lpstr>
      <vt:lpstr>4.1.24 ETF PDF 변경 (작업완료)</vt:lpstr>
      <vt:lpstr>4.1.25 ETF PDF INAV 계산기</vt:lpstr>
      <vt:lpstr>4.1.26 ETF PDF 비중변경현황</vt:lpstr>
      <vt:lpstr>4.1.27 ETF LP스프레드</vt:lpstr>
      <vt:lpstr>4.1.28 ETF LP스프레드_종목상세</vt:lpstr>
      <vt:lpstr>4.2.1 ETP 신청현황</vt:lpstr>
      <vt:lpstr>4.2.2 ETP 신규등록</vt:lpstr>
      <vt:lpstr>5. ETP 및 지수 정보 조회</vt:lpstr>
      <vt:lpstr>5.1.0 ETP 정보 조회를 위한 카테고리 구조 설명</vt:lpstr>
      <vt:lpstr>5.1.2 ETP 시장대표</vt:lpstr>
      <vt:lpstr>5.1.2.1 시장대표 (통계부분)</vt:lpstr>
      <vt:lpstr>5.1.3 ETP 섹터</vt:lpstr>
      <vt:lpstr>5.1.3 ETP 섹터 (통계)</vt:lpstr>
      <vt:lpstr>5.1.4 ETP 테마</vt:lpstr>
      <vt:lpstr>5.1.5 ETP 전략</vt:lpstr>
      <vt:lpstr>5.1.7 ETP 해외</vt:lpstr>
      <vt:lpstr>5.1.10 ETP 종목 조회#1</vt:lpstr>
      <vt:lpstr>5.1.11 ETP 종목 조회#2 </vt:lpstr>
      <vt:lpstr>5.2.1 TODAY</vt:lpstr>
      <vt:lpstr>5.3.1 ETF 스크리너</vt:lpstr>
      <vt:lpstr>5.3.1.1 ETF 스크리너(계속)</vt:lpstr>
      <vt:lpstr>5.3.2 ETF 스크리너 – 조건설정#1</vt:lpstr>
      <vt:lpstr>5.3.3 ETF 스크리너 – 조건설정#2</vt:lpstr>
      <vt:lpstr>5.3.4 ETF 스크리너 – 검색결과(성과)</vt:lpstr>
      <vt:lpstr>5.3.5 ETF 스크리너 – 검색결과(산업비중)</vt:lpstr>
      <vt:lpstr>5.3.6 ETF 스크리너 – 검색결과(자금유입)</vt:lpstr>
      <vt:lpstr>6. 로그조회</vt:lpstr>
      <vt:lpstr>6.1 AUDIT LOG</vt:lpstr>
      <vt:lpstr>6.2 AUDIT LOG POPUP</vt:lpstr>
      <vt:lpstr>7. 시뮬레이션</vt:lpstr>
      <vt:lpstr>7.1 시뮬레이션 메뉴</vt:lpstr>
      <vt:lpstr>7.2 시뮬레이션 값 설정(1)</vt:lpstr>
      <vt:lpstr>7.3 시뮬레이션 값 설정(2)</vt:lpstr>
      <vt:lpstr>7.4 시뮬레이션 종목탐색기</vt:lpstr>
      <vt:lpstr>7.5 리밸런싱 내역 조정</vt:lpstr>
      <vt:lpstr>7.6 시뮬레이션 결과_일자별지수</vt:lpstr>
      <vt:lpstr>7.7 시뮬레이션 결과_리밸런싱내역</vt:lpstr>
      <vt:lpstr>7.8 시뮬레이션 결과_테스트조건</vt:lpstr>
      <vt:lpstr>7.9 시뮬레이션 결과_테스트조건</vt:lpstr>
      <vt:lpstr>7.10 시뮬레이션 대시보드</vt:lpstr>
      <vt:lpstr>8. 기타지원업무(사무수탁사용)</vt:lpstr>
      <vt:lpstr>8.1 사무수탁사 메뉴</vt:lpstr>
      <vt:lpstr>7.2 대상지수구분코드</vt:lpstr>
      <vt:lpstr>7.3 대상지수구분코드(분류체계설명)</vt:lpstr>
      <vt:lpstr>7.4 운용사코드정보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DB400</dc:creator>
  <cp:lastModifiedBy>Microsoft 계정</cp:lastModifiedBy>
  <cp:revision>256</cp:revision>
  <cp:lastPrinted>2019-03-29T07:00:20Z</cp:lastPrinted>
  <dcterms:created xsi:type="dcterms:W3CDTF">2019-01-03T07:49:45Z</dcterms:created>
  <dcterms:modified xsi:type="dcterms:W3CDTF">2019-10-07T06:02:52Z</dcterms:modified>
</cp:coreProperties>
</file>